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12"/>
  </p:notesMasterIdLst>
  <p:sldIdLst>
    <p:sldId id="257" r:id="rId2"/>
    <p:sldId id="258" r:id="rId3"/>
    <p:sldId id="259" r:id="rId4"/>
    <p:sldId id="260" r:id="rId5"/>
    <p:sldId id="634" r:id="rId6"/>
    <p:sldId id="262" r:id="rId7"/>
    <p:sldId id="263" r:id="rId8"/>
    <p:sldId id="265" r:id="rId9"/>
    <p:sldId id="266" r:id="rId10"/>
    <p:sldId id="267" r:id="rId11"/>
    <p:sldId id="268" r:id="rId12"/>
    <p:sldId id="269" r:id="rId13"/>
    <p:sldId id="274" r:id="rId14"/>
    <p:sldId id="275" r:id="rId15"/>
    <p:sldId id="276" r:id="rId16"/>
    <p:sldId id="277"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640" r:id="rId40"/>
    <p:sldId id="656" r:id="rId41"/>
    <p:sldId id="343" r:id="rId42"/>
    <p:sldId id="657" r:id="rId43"/>
    <p:sldId id="651" r:id="rId44"/>
    <p:sldId id="652" r:id="rId45"/>
    <p:sldId id="653" r:id="rId46"/>
    <p:sldId id="654" r:id="rId47"/>
    <p:sldId id="655" r:id="rId48"/>
    <p:sldId id="643" r:id="rId49"/>
    <p:sldId id="302" r:id="rId50"/>
    <p:sldId id="303" r:id="rId51"/>
    <p:sldId id="304" r:id="rId52"/>
    <p:sldId id="305" r:id="rId53"/>
    <p:sldId id="306" r:id="rId54"/>
    <p:sldId id="307" r:id="rId55"/>
    <p:sldId id="308" r:id="rId56"/>
    <p:sldId id="658" r:id="rId57"/>
    <p:sldId id="309" r:id="rId58"/>
    <p:sldId id="310" r:id="rId59"/>
    <p:sldId id="311" r:id="rId60"/>
    <p:sldId id="312" r:id="rId61"/>
    <p:sldId id="313" r:id="rId62"/>
    <p:sldId id="659" r:id="rId63"/>
    <p:sldId id="314" r:id="rId64"/>
    <p:sldId id="315" r:id="rId65"/>
    <p:sldId id="316" r:id="rId66"/>
    <p:sldId id="317" r:id="rId67"/>
    <p:sldId id="318" r:id="rId68"/>
    <p:sldId id="319" r:id="rId69"/>
    <p:sldId id="322" r:id="rId70"/>
    <p:sldId id="641" r:id="rId71"/>
    <p:sldId id="325" r:id="rId72"/>
    <p:sldId id="642" r:id="rId73"/>
    <p:sldId id="323" r:id="rId74"/>
    <p:sldId id="324" r:id="rId75"/>
    <p:sldId id="326" r:id="rId76"/>
    <p:sldId id="327" r:id="rId77"/>
    <p:sldId id="660" r:id="rId78"/>
    <p:sldId id="328" r:id="rId79"/>
    <p:sldId id="320" r:id="rId80"/>
    <p:sldId id="321" r:id="rId81"/>
    <p:sldId id="648" r:id="rId82"/>
    <p:sldId id="649" r:id="rId83"/>
    <p:sldId id="65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4" r:id="rId97"/>
    <p:sldId id="345" r:id="rId98"/>
    <p:sldId id="346" r:id="rId99"/>
    <p:sldId id="347" r:id="rId100"/>
    <p:sldId id="348" r:id="rId101"/>
    <p:sldId id="349" r:id="rId102"/>
    <p:sldId id="350" r:id="rId103"/>
    <p:sldId id="351" r:id="rId104"/>
    <p:sldId id="352" r:id="rId105"/>
    <p:sldId id="353" r:id="rId106"/>
    <p:sldId id="354" r:id="rId107"/>
    <p:sldId id="635" r:id="rId108"/>
    <p:sldId id="636" r:id="rId109"/>
    <p:sldId id="637" r:id="rId110"/>
    <p:sldId id="638"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828" y="-156"/>
      </p:cViewPr>
      <p:guideLst>
        <p:guide orient="horz" pos="2160"/>
        <p:guide pos="2880"/>
      </p:guideLst>
    </p:cSldViewPr>
  </p:slideViewPr>
  <p:notesTextViewPr>
    <p:cViewPr>
      <p:scale>
        <a:sx n="1" d="1"/>
        <a:sy n="1" d="1"/>
      </p:scale>
      <p:origin x="0" y="0"/>
    </p:cViewPr>
  </p:notesTextViewPr>
  <p:sorterViewPr>
    <p:cViewPr>
      <p:scale>
        <a:sx n="100" d="100"/>
        <a:sy n="100" d="100"/>
      </p:scale>
      <p:origin x="0" y="81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189057024"/>
        <c:axId val="127356864"/>
      </c:lineChart>
      <c:catAx>
        <c:axId val="189057024"/>
        <c:scaling>
          <c:orientation val="minMax"/>
        </c:scaling>
        <c:delete val="0"/>
        <c:axPos val="b"/>
        <c:numFmt formatCode="h:mm" sourceLinked="1"/>
        <c:majorTickMark val="out"/>
        <c:minorTickMark val="none"/>
        <c:tickLblPos val="nextTo"/>
        <c:crossAx val="127356864"/>
        <c:crosses val="autoZero"/>
        <c:auto val="1"/>
        <c:lblAlgn val="ctr"/>
        <c:lblOffset val="100"/>
        <c:noMultiLvlLbl val="0"/>
      </c:catAx>
      <c:valAx>
        <c:axId val="127356864"/>
        <c:scaling>
          <c:orientation val="minMax"/>
          <c:max val="100"/>
        </c:scaling>
        <c:delete val="0"/>
        <c:axPos val="l"/>
        <c:majorGridlines/>
        <c:numFmt formatCode="General" sourceLinked="1"/>
        <c:majorTickMark val="out"/>
        <c:minorTickMark val="none"/>
        <c:tickLblPos val="nextTo"/>
        <c:crossAx val="1890570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189726720"/>
        <c:axId val="127410752"/>
      </c:lineChart>
      <c:catAx>
        <c:axId val="189726720"/>
        <c:scaling>
          <c:orientation val="minMax"/>
        </c:scaling>
        <c:delete val="0"/>
        <c:axPos val="b"/>
        <c:numFmt formatCode="h:mm" sourceLinked="1"/>
        <c:majorTickMark val="out"/>
        <c:minorTickMark val="none"/>
        <c:tickLblPos val="nextTo"/>
        <c:crossAx val="127410752"/>
        <c:crosses val="autoZero"/>
        <c:auto val="1"/>
        <c:lblAlgn val="ctr"/>
        <c:lblOffset val="100"/>
        <c:noMultiLvlLbl val="0"/>
      </c:catAx>
      <c:valAx>
        <c:axId val="127410752"/>
        <c:scaling>
          <c:orientation val="minMax"/>
          <c:max val="80"/>
        </c:scaling>
        <c:delete val="0"/>
        <c:axPos val="l"/>
        <c:majorGridlines/>
        <c:numFmt formatCode="General" sourceLinked="1"/>
        <c:majorTickMark val="out"/>
        <c:minorTickMark val="none"/>
        <c:tickLblPos val="nextTo"/>
        <c:crossAx val="1897267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94</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95</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101</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102</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103</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109</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110</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62</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64</a:t>
            </a:fld>
            <a:endParaRPr lang="en-US"/>
          </a:p>
        </p:txBody>
      </p:sp>
    </p:spTree>
    <p:extLst>
      <p:ext uri="{BB962C8B-B14F-4D97-AF65-F5344CB8AC3E}">
        <p14:creationId xmlns:p14="http://schemas.microsoft.com/office/powerpoint/2010/main" val="39033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1/11/2020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hkex.com.hk/Services/Trading/Securities/Overview/Trading-Mechanism?sc_lang=en"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63.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smtClean="0">
                <a:solidFill>
                  <a:srgbClr val="002060"/>
                </a:solidFill>
              </a:rPr>
              <a:t>Algorithmic </a:t>
            </a:r>
            <a:r>
              <a:rPr lang="en-US" sz="3100" dirty="0">
                <a:solidFill>
                  <a:srgbClr val="002060"/>
                </a:solidFill>
              </a:rPr>
              <a:t>Trading Strategies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888900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630304300"/>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54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20437532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107504" y="620713"/>
            <a:ext cx="8510587" cy="1000125"/>
          </a:xfrm>
        </p:spPr>
        <p:txBody>
          <a:bodyPr>
            <a:normAutofit/>
          </a:bodyPr>
          <a:lstStyle/>
          <a:p>
            <a:r>
              <a:rPr lang="en-US" dirty="0"/>
              <a:t>Exchange and </a:t>
            </a:r>
            <a:r>
              <a:rPr lang="en-US" dirty="0" smtClean="0"/>
              <a:t>Rules – HK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3"/>
              </a:rPr>
              <a:t>https://www.hkex.com.hk/Services/Trading/Securities/Overview/Trading-Mechanism?sc_lang=en</a:t>
            </a:r>
            <a:endParaRPr lang="en-US" sz="1600" dirty="0" smtClean="0"/>
          </a:p>
          <a:p>
            <a:endParaRPr lang="en-US" sz="1800" dirty="0" smtClean="0"/>
          </a:p>
          <a:p>
            <a:pPr>
              <a:buFont typeface="Arial" panose="020B0604020202020204" pitchFamily="34" charset="0"/>
              <a:buChar char="•"/>
            </a:pPr>
            <a:r>
              <a:rPr lang="en-US" sz="1800" b="1" dirty="0" smtClean="0"/>
              <a:t>Order Type</a:t>
            </a:r>
            <a:r>
              <a:rPr lang="en-US" sz="1800" dirty="0" smtClean="0"/>
              <a:t>: </a:t>
            </a:r>
            <a:r>
              <a:rPr lang="en-US" sz="1800" b="1" dirty="0" smtClean="0">
                <a:solidFill>
                  <a:srgbClr val="0070C0"/>
                </a:solidFill>
              </a:rPr>
              <a:t>At-auction, At-auction Limit, Enhanced Limit, Special Enhanced Limit</a:t>
            </a:r>
            <a:r>
              <a:rPr lang="en-US" sz="1800" dirty="0" smtClean="0"/>
              <a:t> (Fill-And-Kill)</a:t>
            </a:r>
          </a:p>
          <a:p>
            <a:pPr lvl="1">
              <a:buFont typeface="Arial" panose="020B0604020202020204" pitchFamily="34" charset="0"/>
              <a:buChar char="•"/>
            </a:pPr>
            <a:r>
              <a:rPr lang="en-US" sz="1600" dirty="0" smtClean="0"/>
              <a:t>(Enhanced Limit only on </a:t>
            </a:r>
            <a:r>
              <a:rPr lang="en-US" sz="1600" b="1" dirty="0" smtClean="0">
                <a:solidFill>
                  <a:srgbClr val="0070C0"/>
                </a:solidFill>
              </a:rPr>
              <a:t>order entry</a:t>
            </a:r>
            <a:r>
              <a:rPr lang="en-US" sz="1600" dirty="0" smtClean="0"/>
              <a:t>. Once it is in order book, it becomes </a:t>
            </a:r>
            <a:r>
              <a:rPr lang="en-US" sz="1600" b="1" dirty="0" smtClean="0">
                <a:solidFill>
                  <a:srgbClr val="0070C0"/>
                </a:solidFill>
              </a:rPr>
              <a:t>limit order</a:t>
            </a:r>
            <a:r>
              <a:rPr lang="en-US" sz="1600" dirty="0"/>
              <a:t>.</a:t>
            </a:r>
            <a:r>
              <a:rPr lang="en-US" sz="1600" b="1" dirty="0" smtClean="0">
                <a:solidFill>
                  <a:srgbClr val="0070C0"/>
                </a:solidFill>
              </a:rPr>
              <a:t> </a:t>
            </a:r>
            <a:r>
              <a:rPr lang="en-US" sz="1600" dirty="0" smtClean="0"/>
              <a:t>Price amend to a wrong price could result in </a:t>
            </a:r>
            <a:r>
              <a:rPr lang="en-US" sz="1600" b="1" dirty="0" smtClean="0">
                <a:solidFill>
                  <a:srgbClr val="0070C0"/>
                </a:solidFill>
              </a:rPr>
              <a:t>order rejection</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solidFill>
                  <a:srgbClr val="0070C0"/>
                </a:solidFill>
              </a:rPr>
              <a:t>Nominal Price </a:t>
            </a:r>
            <a:r>
              <a:rPr lang="en-US" sz="1800" dirty="0"/>
              <a:t>&amp; Quotation Rules, Closing Price </a:t>
            </a:r>
            <a:r>
              <a:rPr lang="en-US" sz="1800" b="1" dirty="0">
                <a:solidFill>
                  <a:srgbClr val="0070C0"/>
                </a:solidFill>
              </a:rPr>
              <a:t>adjustment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Non-CAS closing price </a:t>
            </a:r>
            <a:r>
              <a:rPr lang="en-US" sz="1800" dirty="0"/>
              <a:t>calculation (Throttle Management)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Shows Broker ID</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a:solidFill>
                  <a:srgbClr val="0070C0"/>
                </a:solidFill>
              </a:rPr>
              <a:t>China Connect</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334130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0092745"/>
              </p:ext>
            </p:extLst>
          </p:nvPr>
        </p:nvGraphicFramePr>
        <p:xfrm>
          <a:off x="899592" y="1988840"/>
          <a:ext cx="7272808" cy="32969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Taiwan</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70C0"/>
                          </a:solidFill>
                        </a:rPr>
                        <a:t>Mini-batch</a:t>
                      </a:r>
                      <a:r>
                        <a:rPr lang="en-US" sz="1400" dirty="0" smtClean="0"/>
                        <a:t> at every 20s at continuous</a:t>
                      </a:r>
                      <a:r>
                        <a:rPr lang="en-US" sz="1400" baseline="0" dirty="0" smtClean="0"/>
                        <a:t> trading session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No market data update during auctions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550331"/>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7765666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345718057"/>
              </p:ext>
            </p:extLst>
          </p:nvPr>
        </p:nvGraphicFramePr>
        <p:xfrm>
          <a:off x="899592" y="1988840"/>
          <a:ext cx="7272808" cy="35763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573321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291168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33032906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42556831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save commission and execute faster </a:t>
            </a:r>
            <a:endParaRPr lang="en-US" sz="1600" dirty="0"/>
          </a:p>
          <a:p>
            <a:pPr lvl="1">
              <a:buFont typeface="Arial" panose="020B0604020202020204" pitchFamily="34" charset="0"/>
              <a:buChar char="•"/>
            </a:pPr>
            <a:r>
              <a:rPr lang="en-US" sz="1600" dirty="0" smtClean="0"/>
              <a:t>without </a:t>
            </a:r>
            <a:r>
              <a:rPr lang="en-US" sz="1600" dirty="0"/>
              <a:t>signal the outsider</a:t>
            </a:r>
          </a:p>
          <a:p>
            <a:pPr lvl="1">
              <a:buFont typeface="Arial" panose="020B0604020202020204" pitchFamily="34" charset="0"/>
              <a:buChar char="•"/>
            </a:pPr>
            <a:r>
              <a:rPr lang="en-US" sz="1600" dirty="0" smtClean="0"/>
              <a:t>can execute at </a:t>
            </a:r>
            <a:r>
              <a:rPr lang="en-US" sz="1600" b="1" dirty="0" smtClean="0">
                <a:solidFill>
                  <a:srgbClr val="0070C0"/>
                </a:solidFill>
              </a:rPr>
              <a:t>mid-price or any price in between bid/ask </a:t>
            </a:r>
            <a:r>
              <a:rPr lang="en-US" sz="1600" dirty="0" smtClean="0"/>
              <a:t>(save </a:t>
            </a:r>
            <a:r>
              <a:rPr lang="en-US" sz="1600" dirty="0"/>
              <a:t>transaction </a:t>
            </a:r>
            <a:r>
              <a:rPr lang="en-US" sz="1600" dirty="0" smtClean="0"/>
              <a:t>cost to both buy or sell side)</a:t>
            </a:r>
            <a:endParaRPr lang="en-US" sz="1600" dirty="0"/>
          </a:p>
          <a:p>
            <a:pPr>
              <a:buFontTx/>
              <a:buChar char="-"/>
            </a:pPr>
            <a:endParaRPr lang="en-US" sz="1800" dirty="0"/>
          </a:p>
          <a:p>
            <a:pPr marL="285750" indent="-285750">
              <a:buFont typeface="Arial" panose="020B0604020202020204" pitchFamily="34" charset="0"/>
              <a:buChar char="•"/>
            </a:pPr>
            <a:r>
              <a:rPr lang="en-US" sz="1800" dirty="0" smtClean="0"/>
              <a:t> </a:t>
            </a:r>
            <a:r>
              <a:rPr lang="en-US" sz="1800" b="1" dirty="0"/>
              <a:t>Alternative Trading </a:t>
            </a:r>
            <a:r>
              <a:rPr lang="en-US" sz="1800" b="1" dirty="0" smtClean="0"/>
              <a:t>Venues:</a:t>
            </a:r>
            <a:r>
              <a:rPr lang="en-US" sz="1800" dirty="0" smtClean="0"/>
              <a:t> also called “</a:t>
            </a:r>
            <a:r>
              <a:rPr lang="en-US" sz="1800" b="1" dirty="0" smtClean="0">
                <a:solidFill>
                  <a:srgbClr val="0070C0"/>
                </a:solidFill>
              </a:rPr>
              <a:t>Lit</a:t>
            </a:r>
            <a:r>
              <a:rPr lang="en-US" sz="1800" dirty="0" smtClean="0"/>
              <a:t>” venue (contrast to dark). Another execution venue outside main exchange but the orders can be seen</a:t>
            </a:r>
            <a:endParaRPr lang="en-US" sz="1800" dirty="0"/>
          </a:p>
          <a:p>
            <a:endParaRPr lang="en-US" sz="1800" b="1" dirty="0" smtClean="0"/>
          </a:p>
          <a:p>
            <a:pPr>
              <a:buFont typeface="Arial" panose="020B0604020202020204" pitchFamily="34" charset="0"/>
              <a:buChar char="•"/>
            </a:pPr>
            <a:r>
              <a:rPr lang="en-US" sz="1800" b="1" dirty="0" smtClean="0"/>
              <a:t>Smart </a:t>
            </a:r>
            <a:r>
              <a:rPr lang="en-US" sz="1800" b="1" dirty="0"/>
              <a:t>order routing: </a:t>
            </a:r>
            <a:r>
              <a:rPr lang="en-US" sz="1800" dirty="0"/>
              <a:t>logic to </a:t>
            </a:r>
            <a:r>
              <a:rPr lang="en-US" sz="1800" b="1" dirty="0">
                <a:solidFill>
                  <a:srgbClr val="0070C0"/>
                </a:solidFill>
              </a:rPr>
              <a:t>decide </a:t>
            </a:r>
            <a:r>
              <a:rPr lang="en-US" sz="1800" b="1" dirty="0" smtClean="0">
                <a:solidFill>
                  <a:srgbClr val="0070C0"/>
                </a:solidFill>
              </a:rPr>
              <a:t>which venues</a:t>
            </a:r>
            <a:r>
              <a:rPr lang="en-US" sz="1800" dirty="0" smtClean="0"/>
              <a:t> (dark pool, lit venue, main exchange) to place the orders</a:t>
            </a:r>
            <a:endParaRPr lang="en-US" sz="1800" dirty="0"/>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Tree>
    <p:extLst>
      <p:ext uri="{BB962C8B-B14F-4D97-AF65-F5344CB8AC3E}">
        <p14:creationId xmlns:p14="http://schemas.microsoft.com/office/powerpoint/2010/main" val="1529715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related logic usually </a:t>
            </a:r>
            <a:r>
              <a:rPr lang="en-US" sz="1800" b="1" dirty="0"/>
              <a:t>has</a:t>
            </a:r>
          </a:p>
          <a:p>
            <a:pPr lvl="1">
              <a:buFont typeface="Arial" panose="020B0604020202020204" pitchFamily="34" charset="0"/>
              <a:buChar char="•"/>
            </a:pPr>
            <a:r>
              <a:rPr lang="en-US" sz="1600" b="1" dirty="0">
                <a:solidFill>
                  <a:srgbClr val="0070C0"/>
                </a:solidFill>
              </a:rPr>
              <a:t>anti-gaming</a:t>
            </a:r>
            <a:r>
              <a:rPr lang="en-US" sz="1600" dirty="0"/>
              <a:t>: “min execute quantity” to prevent pinging dark pool with small order</a:t>
            </a:r>
          </a:p>
          <a:p>
            <a:pPr lvl="1">
              <a:buFont typeface="Arial" panose="020B0604020202020204" pitchFamily="34" charset="0"/>
              <a:buChar char="•"/>
            </a:pPr>
            <a:r>
              <a:rPr lang="en-US" sz="1600" b="1" dirty="0">
                <a:solidFill>
                  <a:srgbClr val="0070C0"/>
                </a:solidFill>
              </a:rPr>
              <a:t>peg-to-mid</a:t>
            </a:r>
            <a:r>
              <a:rPr lang="en-US" sz="1600" dirty="0"/>
              <a:t> order type</a:t>
            </a:r>
          </a:p>
          <a:p>
            <a:pPr lvl="1">
              <a:buFont typeface="Arial" panose="020B0604020202020204" pitchFamily="34" charset="0"/>
              <a:buChar char="•"/>
            </a:pPr>
            <a:r>
              <a:rPr lang="en-US" sz="1600" dirty="0"/>
              <a:t>give </a:t>
            </a:r>
            <a:r>
              <a:rPr lang="en-US" sz="1600" b="1" dirty="0">
                <a:solidFill>
                  <a:srgbClr val="0070C0"/>
                </a:solidFill>
              </a:rPr>
              <a:t>preference</a:t>
            </a:r>
            <a:r>
              <a:rPr lang="en-US" sz="1600" dirty="0">
                <a:solidFill>
                  <a:srgbClr val="0070C0"/>
                </a:solidFill>
              </a:rPr>
              <a:t> </a:t>
            </a:r>
            <a:r>
              <a:rPr lang="en-US" sz="1600" dirty="0"/>
              <a:t>to certain (client) flow</a:t>
            </a:r>
          </a:p>
          <a:p>
            <a:pPr lvl="1">
              <a:buFont typeface="Arial" panose="020B0604020202020204" pitchFamily="34" charset="0"/>
              <a:buChar char="•"/>
            </a:pPr>
            <a:r>
              <a:rPr lang="en-US" sz="1600" dirty="0"/>
              <a:t>only match with certain type of </a:t>
            </a:r>
            <a:r>
              <a:rPr lang="en-US" sz="1600" dirty="0" smtClean="0"/>
              <a:t>flow</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Algo related enhancements</a:t>
            </a:r>
          </a:p>
          <a:p>
            <a:pPr lvl="1">
              <a:buFont typeface="Arial" panose="020B0604020202020204" pitchFamily="34" charset="0"/>
              <a:buChar char="•"/>
            </a:pPr>
            <a:r>
              <a:rPr lang="en-US" sz="1600" b="1" dirty="0" smtClean="0"/>
              <a:t>Stealth</a:t>
            </a:r>
            <a:r>
              <a:rPr lang="en-US" sz="1600" dirty="0" smtClean="0"/>
              <a:t>: can </a:t>
            </a:r>
            <a:r>
              <a:rPr lang="en-US" sz="1600" b="1" dirty="0" smtClean="0">
                <a:solidFill>
                  <a:srgbClr val="0070C0"/>
                </a:solidFill>
              </a:rPr>
              <a:t>rest all quantity </a:t>
            </a:r>
            <a:r>
              <a:rPr lang="en-US" sz="1600" dirty="0" smtClean="0"/>
              <a:t>in dark pool as the order is not visible to human</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Benchmark </a:t>
            </a:r>
            <a:r>
              <a:rPr lang="en-US" sz="1600" b="1" dirty="0" err="1" smtClean="0"/>
              <a:t>Algos</a:t>
            </a:r>
            <a:r>
              <a:rPr lang="en-US" sz="1600" dirty="0" smtClean="0"/>
              <a:t>: can place certain portion into the dark pool with peg-to-mid order type to </a:t>
            </a:r>
            <a:r>
              <a:rPr lang="en-US" sz="1600" b="1" dirty="0" smtClean="0">
                <a:solidFill>
                  <a:srgbClr val="0070C0"/>
                </a:solidFill>
              </a:rPr>
              <a:t>save spread costs</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Tree>
    <p:extLst>
      <p:ext uri="{BB962C8B-B14F-4D97-AF65-F5344CB8AC3E}">
        <p14:creationId xmlns:p14="http://schemas.microsoft.com/office/powerpoint/2010/main" val="11103299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Dark Pool and Internal Crossing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Tree>
    <p:extLst>
      <p:ext uri="{BB962C8B-B14F-4D97-AF65-F5344CB8AC3E}">
        <p14:creationId xmlns:p14="http://schemas.microsoft.com/office/powerpoint/2010/main" val="235436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35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Co-location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Host the </a:t>
            </a:r>
            <a:r>
              <a:rPr lang="en-US" sz="1800" dirty="0"/>
              <a:t>trading systems </a:t>
            </a:r>
            <a:r>
              <a:rPr lang="en-US" sz="1800" b="1" dirty="0">
                <a:solidFill>
                  <a:srgbClr val="0070C0"/>
                </a:solidFill>
              </a:rPr>
              <a:t>closer or at the exchange premise </a:t>
            </a:r>
          </a:p>
          <a:p>
            <a:pPr lvl="1">
              <a:buFont typeface="Arial" panose="020B0604020202020204" pitchFamily="34" charset="0"/>
              <a:buChar char="•"/>
            </a:pPr>
            <a:r>
              <a:rPr lang="en-US" sz="1600" dirty="0"/>
              <a:t>receive market data and signal faster</a:t>
            </a:r>
          </a:p>
          <a:p>
            <a:pPr lvl="1">
              <a:buFont typeface="Arial" panose="020B0604020202020204" pitchFamily="34" charset="0"/>
              <a:buChar char="•"/>
            </a:pPr>
            <a:r>
              <a:rPr lang="en-US" sz="1600" dirty="0"/>
              <a:t>increase the speed of transactions</a:t>
            </a:r>
          </a:p>
          <a:p>
            <a:endParaRPr lang="en-US" sz="2000" dirty="0" smtClean="0"/>
          </a:p>
          <a:p>
            <a:endParaRPr lang="en-US" sz="2000" dirty="0" smtClean="0">
              <a:hlinkClick r:id="rId3"/>
            </a:endParaRPr>
          </a:p>
          <a:p>
            <a:endParaRPr lang="en-US" sz="2000" dirty="0">
              <a:hlinkClick r:id="rId3"/>
            </a:endParaRPr>
          </a:p>
          <a:p>
            <a:endParaRPr lang="en-US" sz="2000" dirty="0" smtClean="0">
              <a:hlinkClick r:id="rId3"/>
            </a:endParaRPr>
          </a:p>
          <a:p>
            <a:endParaRPr lang="en-US" sz="2000" dirty="0">
              <a:hlinkClick r:id="rId3"/>
            </a:endParaRPr>
          </a:p>
          <a:p>
            <a:endParaRPr lang="en-US" sz="2000" dirty="0" smtClean="0">
              <a:hlinkClick r:id="rId3"/>
            </a:endParaRPr>
          </a:p>
          <a:p>
            <a:endParaRPr lang="en-US" sz="2000" dirty="0">
              <a:hlinkClick r:id=""/>
            </a:endParaRPr>
          </a:p>
          <a:p>
            <a:pPr algn="ctr"/>
            <a:endParaRPr lang="en-US" sz="2000" dirty="0">
              <a:hlinkClick r:id=""/>
            </a:endParaRPr>
          </a:p>
          <a:p>
            <a:pPr algn="ctr"/>
            <a:r>
              <a:rPr lang="en-US" sz="2000" dirty="0" err="1" smtClean="0">
                <a:hlinkClick r:id="rId3"/>
              </a:rPr>
              <a:t>HKEx</a:t>
            </a:r>
            <a:r>
              <a:rPr lang="en-US" sz="2000" dirty="0" smtClean="0">
                <a:hlinkClick r:id="rId3"/>
              </a:rPr>
              <a:t> </a:t>
            </a:r>
            <a:r>
              <a:rPr lang="en-US" sz="2000" dirty="0">
                <a:hlinkClick r:id="rId3"/>
              </a:rPr>
              <a:t>Data Centre and Hosting Services</a:t>
            </a: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pic>
        <p:nvPicPr>
          <p:cNvPr id="103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796" y="2852936"/>
            <a:ext cx="3960440" cy="2545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5840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43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07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153957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631409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Market Data Vendors : </a:t>
            </a:r>
            <a:r>
              <a:rPr lang="en-US" sz="1600" dirty="0" smtClean="0"/>
              <a:t>Reuters, Bloomberg</a:t>
            </a:r>
          </a:p>
          <a:p>
            <a:pPr marL="857250" lvl="1" indent="-457200">
              <a:buFont typeface="Arial" panose="020B0604020202020204" pitchFamily="34" charset="0"/>
              <a:buChar char="•"/>
            </a:pPr>
            <a:endParaRPr lang="en-US" sz="1600" dirty="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1026" name="Picture 2" descr="Ref_imag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204864"/>
            <a:ext cx="6897171" cy="38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07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commissions):</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dirty="0" err="1" smtClean="0"/>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and </a:t>
            </a:r>
            <a:r>
              <a:rPr lang="en-US" sz="1600" dirty="0"/>
              <a:t>Venue </a:t>
            </a:r>
            <a:r>
              <a:rPr lang="en-US" sz="1600" dirty="0" smtClean="0"/>
              <a:t>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463468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192177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P&amp;L on our own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371978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3707033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1297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8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2852936"/>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4869160"/>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298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242537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4252727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017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52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05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34991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2" name="TextBox 1"/>
          <p:cNvSpPr txBox="1"/>
          <p:nvPr/>
        </p:nvSpPr>
        <p:spPr>
          <a:xfrm>
            <a:off x="818662" y="5639290"/>
            <a:ext cx="7137714" cy="738664"/>
          </a:xfrm>
          <a:prstGeom prst="rect">
            <a:avLst/>
          </a:prstGeom>
          <a:noFill/>
        </p:spPr>
        <p:txBody>
          <a:bodyPr wrap="square" rtlCol="0">
            <a:spAutoFit/>
          </a:bodyPr>
          <a:lstStyle/>
          <a:p>
            <a:r>
              <a:rPr lang="en-US" sz="1400" dirty="0" smtClean="0">
                <a:solidFill>
                  <a:srgbClr val="0070C0"/>
                </a:solidFill>
                <a:cs typeface="Helvetica Light"/>
              </a:rPr>
              <a:t>Index Future transaction cost is low (HK$15 per contract from IB)</a:t>
            </a:r>
          </a:p>
          <a:p>
            <a:r>
              <a:rPr lang="en-US" sz="1400" dirty="0" smtClean="0">
                <a:solidFill>
                  <a:srgbClr val="0070C0"/>
                </a:solidFill>
                <a:cs typeface="Helvetica Light"/>
              </a:rPr>
              <a:t>Has enough liquidity and high leverage (Each point is HK$50, HK$10 for mini contracts</a:t>
            </a:r>
            <a:endParaRPr lang="en-US" sz="1400" dirty="0">
              <a:solidFill>
                <a:srgbClr val="0070C0"/>
              </a:solidFill>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59564"/>
            <a:ext cx="7604936" cy="373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063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3871516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3966536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a:t>
            </a:r>
            <a:r>
              <a:rPr lang="en-US" sz="1800" dirty="0" smtClean="0"/>
              <a:t>apply pattern recognition, </a:t>
            </a:r>
            <a:r>
              <a:rPr lang="en-US" sz="1800" dirty="0"/>
              <a:t>detect signals that are </a:t>
            </a:r>
            <a:r>
              <a:rPr lang="en-US" sz="1800" b="1" dirty="0">
                <a:solidFill>
                  <a:srgbClr val="0070C0"/>
                </a:solidFill>
              </a:rPr>
              <a:t>statistically significant </a:t>
            </a:r>
            <a:r>
              <a:rPr lang="en-US" sz="1800" dirty="0"/>
              <a:t>for market action.</a:t>
            </a:r>
          </a:p>
        </p:txBody>
      </p:sp>
      <p:sp>
        <p:nvSpPr>
          <p:cNvPr id="2" name="TextBox 1"/>
          <p:cNvSpPr txBox="1"/>
          <p:nvPr/>
        </p:nvSpPr>
        <p:spPr>
          <a:xfrm>
            <a:off x="683568" y="5377680"/>
            <a:ext cx="4216282" cy="523220"/>
          </a:xfrm>
          <a:prstGeom prst="rect">
            <a:avLst/>
          </a:prstGeom>
          <a:noFill/>
        </p:spPr>
        <p:txBody>
          <a:bodyPr wrap="none" rtlCol="0">
            <a:spAutoFit/>
          </a:bodyPr>
          <a:lstStyle/>
          <a:p>
            <a:r>
              <a:rPr lang="en-US" sz="1400" dirty="0">
                <a:cs typeface="Helvetica Light"/>
              </a:rPr>
              <a:t>Support and Resistance Level – based on chart patterns</a:t>
            </a:r>
          </a:p>
          <a:p>
            <a:endParaRPr lang="en-US" sz="1400" dirty="0"/>
          </a:p>
        </p:txBody>
      </p:sp>
      <p:sp>
        <p:nvSpPr>
          <p:cNvPr id="4" name="TextBox 3"/>
          <p:cNvSpPr txBox="1"/>
          <p:nvPr/>
        </p:nvSpPr>
        <p:spPr>
          <a:xfrm>
            <a:off x="5965664" y="4705980"/>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pic>
        <p:nvPicPr>
          <p:cNvPr id="1026" name="Picture 2" descr="https://www.forexboat.com/wp-content/uploads/2017/03/Reversal-Forex-Chart-Patterns-Cheat-Sheet.png">
            <a:extLst>
              <a:ext uri="{FF2B5EF4-FFF2-40B4-BE49-F238E27FC236}">
                <a16:creationId xmlns="" xmlns:a16="http://schemas.microsoft.com/office/drawing/2014/main" id="{BD6BB3BC-8EB1-4032-A0F2-3C592C7BC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1" y="3111759"/>
            <a:ext cx="4216282" cy="201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598787"/>
            <a:ext cx="3267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7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Signals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2" name="TextBox 1"/>
          <p:cNvSpPr txBox="1"/>
          <p:nvPr/>
        </p:nvSpPr>
        <p:spPr>
          <a:xfrm>
            <a:off x="2251600" y="4293096"/>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sp>
        <p:nvSpPr>
          <p:cNvPr id="4" name="TextBox 3"/>
          <p:cNvSpPr txBox="1"/>
          <p:nvPr/>
        </p:nvSpPr>
        <p:spPr>
          <a:xfrm>
            <a:off x="5965664" y="5066020"/>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pic>
        <p:nvPicPr>
          <p:cNvPr id="2050" name="Picture 2" descr="https://tse2.mm.bing.net/th?id=OIP.BC262xRYK_mkqrMdNewWcAHaDN&amp;pid=15.1&amp;P=0&amp;w=456&amp;h=198">
            <a:extLst>
              <a:ext uri="{FF2B5EF4-FFF2-40B4-BE49-F238E27FC236}">
                <a16:creationId xmlns="" xmlns:a16="http://schemas.microsoft.com/office/drawing/2014/main" id="{6CD0968C-33B4-4738-BADE-16DDCE17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2132856"/>
            <a:ext cx="4343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e1.mm.bing.net/th?id=OIP.bHF7QaefaCrO0xYL6bt7IgHaD0&amp;pid=15.1&amp;P=0&amp;w=312&amp;h=161">
            <a:extLst>
              <a:ext uri="{FF2B5EF4-FFF2-40B4-BE49-F238E27FC236}">
                <a16:creationId xmlns="" xmlns:a16="http://schemas.microsoft.com/office/drawing/2014/main" id="{ECA0249F-9373-4600-B4DE-CD62A179E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308" y="3191619"/>
            <a:ext cx="2971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12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047282"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a:solidFill>
                  <a:srgbClr val="0070C0"/>
                </a:solidFill>
              </a:rPr>
              <a:t>2019-Nov-5: </a:t>
            </a:r>
          </a:p>
          <a:p>
            <a:pPr marL="0" indent="0"/>
            <a:r>
              <a:rPr lang="en-US" sz="1800" dirty="0" smtClean="0"/>
              <a:t>1 bitcoin = US$ 9321 (~HK$ 72,871)</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US$ 93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HK$ 728.7 </a:t>
            </a:r>
            <a:r>
              <a:rPr lang="en-US" sz="1800" b="1" dirty="0" err="1" smtClean="0">
                <a:solidFill>
                  <a:srgbClr val="FF0000"/>
                </a:solidFill>
              </a:rPr>
              <a:t>Millons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427984"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2019-Nov-5</a:t>
            </a:r>
            <a:r>
              <a:rPr lang="en-US" sz="1800" b="1" u="sng" dirty="0">
                <a:solidFill>
                  <a:srgbClr val="0070C0"/>
                </a:solidFill>
              </a:rPr>
              <a:t>: </a:t>
            </a:r>
          </a:p>
          <a:p>
            <a:pPr marL="0" indent="0"/>
            <a:r>
              <a:rPr lang="en-US" sz="1800" dirty="0" smtClean="0"/>
              <a:t>100 bitcoin = US$ 932,100 </a:t>
            </a:r>
            <a:r>
              <a:rPr lang="en-US" sz="1800" b="1" u="sng" dirty="0" smtClean="0">
                <a:solidFill>
                  <a:srgbClr val="FF0000"/>
                </a:solidFill>
              </a:rPr>
              <a:t>(~HK$ 7,287,100)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納米樓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19" r="15025"/>
          <a:stretch/>
        </p:blipFill>
        <p:spPr bwMode="auto">
          <a:xfrm>
            <a:off x="1475656" y="4172484"/>
            <a:ext cx="1782260" cy="1632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7916" y="4294837"/>
            <a:ext cx="1611339" cy="584775"/>
          </a:xfrm>
          <a:prstGeom prst="rect">
            <a:avLst/>
          </a:prstGeom>
          <a:noFill/>
        </p:spPr>
        <p:txBody>
          <a:bodyPr wrap="none" rtlCol="0">
            <a:spAutoFit/>
          </a:bodyPr>
          <a:lstStyle/>
          <a:p>
            <a:r>
              <a:rPr lang="en-US" sz="1600" dirty="0" smtClean="0">
                <a:solidFill>
                  <a:srgbClr val="FF0000"/>
                </a:solidFill>
              </a:rPr>
              <a:t>Buy a </a:t>
            </a:r>
            <a:r>
              <a:rPr lang="en-US" sz="1600" dirty="0" err="1" smtClean="0">
                <a:solidFill>
                  <a:srgbClr val="FF0000"/>
                </a:solidFill>
              </a:rPr>
              <a:t>nano</a:t>
            </a:r>
            <a:r>
              <a:rPr lang="en-US" sz="1600" dirty="0" smtClean="0">
                <a:solidFill>
                  <a:srgbClr val="FF0000"/>
                </a:solidFill>
              </a:rPr>
              <a:t> flat </a:t>
            </a:r>
          </a:p>
          <a:p>
            <a:r>
              <a:rPr lang="en-US" sz="1600" dirty="0" smtClean="0">
                <a:solidFill>
                  <a:srgbClr val="FF0000"/>
                </a:solidFill>
              </a:rPr>
              <a:t>(</a:t>
            </a:r>
            <a:r>
              <a:rPr lang="zh-TW" altLang="en-US" sz="1600" dirty="0">
                <a:solidFill>
                  <a:srgbClr val="FF0000"/>
                </a:solidFill>
              </a:rPr>
              <a:t>納米</a:t>
            </a:r>
            <a:r>
              <a:rPr lang="zh-TW" altLang="en-US" sz="1600" dirty="0" smtClean="0">
                <a:solidFill>
                  <a:srgbClr val="FF0000"/>
                </a:solidFill>
              </a:rPr>
              <a:t>樓</a:t>
            </a:r>
            <a:r>
              <a:rPr lang="en-US" altLang="zh-TW" sz="1600" dirty="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val="63974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146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42174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00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819863129"/>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062604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1872732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072168180"/>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813172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Exchange Orders</a:t>
            </a:r>
          </a:p>
          <a:p>
            <a:pPr>
              <a:buFont typeface="Arial" panose="020B0604020202020204" pitchFamily="34" charset="0"/>
              <a:buChar char="•"/>
            </a:pPr>
            <a:r>
              <a:rPr lang="en-US" sz="1600" b="1" dirty="0" smtClean="0"/>
              <a:t>Order Side:</a:t>
            </a:r>
            <a:r>
              <a:rPr lang="en-US" sz="1600" dirty="0" smtClean="0"/>
              <a:t> Buy, Sell, Short Sell</a:t>
            </a:r>
            <a:endParaRPr lang="en-US" sz="1600" dirty="0"/>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Order Type</a:t>
            </a:r>
            <a:r>
              <a:rPr lang="en-US" sz="1600" dirty="0" smtClean="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smtClean="0"/>
              <a:t>Funari</a:t>
            </a:r>
            <a:r>
              <a:rPr lang="en-US" sz="1600" dirty="0" smtClean="0"/>
              <a:t> </a:t>
            </a:r>
            <a:r>
              <a:rPr lang="en-US" sz="1600" dirty="0"/>
              <a:t>Order </a:t>
            </a:r>
            <a:r>
              <a:rPr lang="en-US" sz="1600" dirty="0" smtClean="0"/>
              <a:t>(limit-to-close </a:t>
            </a:r>
            <a:r>
              <a:rPr lang="en-US" sz="1600" dirty="0"/>
              <a:t>order </a:t>
            </a:r>
            <a:r>
              <a:rPr lang="en-US" sz="1600" dirty="0" smtClean="0"/>
              <a:t>in </a:t>
            </a:r>
            <a:r>
              <a:rPr lang="en-US" sz="1600" dirty="0"/>
              <a:t>Japan</a:t>
            </a:r>
            <a:r>
              <a:rPr lang="en-US" sz="1600" dirty="0" smtClean="0"/>
              <a:t>), Centre Point Order (fill at midpoint of bid/ask in AU market)</a:t>
            </a:r>
            <a:endParaRPr lang="en-US" sz="1600" dirty="0"/>
          </a:p>
          <a:p>
            <a:pPr lvl="1">
              <a:buFont typeface="Arial" panose="020B0604020202020204" pitchFamily="34" charset="0"/>
              <a:buChar char="•"/>
            </a:pPr>
            <a:r>
              <a:rPr lang="en-US" sz="1400" dirty="0" smtClean="0"/>
              <a:t>(Algo </a:t>
            </a:r>
            <a:r>
              <a:rPr lang="en-US" sz="1400" dirty="0"/>
              <a:t>Limit </a:t>
            </a:r>
            <a:r>
              <a:rPr lang="en-US" sz="1400" dirty="0" smtClean="0"/>
              <a:t>/ Market Order vs Exchange Limit / Market order)</a:t>
            </a:r>
            <a:endParaRPr lang="en-US" sz="14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Order Amendment:</a:t>
            </a:r>
            <a:r>
              <a:rPr lang="en-US" sz="1600" dirty="0" smtClean="0"/>
              <a:t> Price, Quantity change (up/down), Cancel. </a:t>
            </a:r>
            <a:r>
              <a:rPr lang="en-US" sz="1600" b="1" dirty="0" smtClean="0">
                <a:solidFill>
                  <a:srgbClr val="0070C0"/>
                </a:solidFill>
              </a:rPr>
              <a:t>Not all market support order amendment</a:t>
            </a:r>
            <a:r>
              <a:rPr lang="en-US" sz="1600" dirty="0" smtClean="0"/>
              <a:t> (such as China) and requires cancel/resend</a:t>
            </a:r>
          </a:p>
          <a:p>
            <a:pPr marL="0" indent="0"/>
            <a:r>
              <a:rPr lang="en-US" sz="1600" dirty="0"/>
              <a:t>	</a:t>
            </a:r>
            <a:endParaRPr lang="en-US" sz="1600" dirty="0" smtClean="0"/>
          </a:p>
          <a:p>
            <a:pPr>
              <a:buFont typeface="Arial" panose="020B0604020202020204" pitchFamily="34" charset="0"/>
              <a:buChar char="•"/>
            </a:pPr>
            <a:r>
              <a:rPr lang="en-US" sz="1600" b="1" dirty="0" smtClean="0"/>
              <a:t>Order Condition</a:t>
            </a:r>
            <a:r>
              <a:rPr lang="en-US" sz="1600" dirty="0" smtClean="0"/>
              <a:t>: </a:t>
            </a:r>
            <a:r>
              <a:rPr lang="en-US" sz="1600" b="1" dirty="0" smtClean="0">
                <a:solidFill>
                  <a:srgbClr val="0070C0"/>
                </a:solidFill>
              </a:rPr>
              <a:t>Fill-or-Kill</a:t>
            </a:r>
            <a:r>
              <a:rPr lang="en-US" sz="1600" dirty="0"/>
              <a:t>, </a:t>
            </a:r>
            <a:r>
              <a:rPr lang="en-US" sz="1600" b="1" dirty="0">
                <a:solidFill>
                  <a:srgbClr val="0070C0"/>
                </a:solidFill>
              </a:rPr>
              <a:t>Fill-And-Kill</a:t>
            </a:r>
            <a:r>
              <a:rPr lang="en-US" sz="1600" dirty="0"/>
              <a:t> </a:t>
            </a:r>
            <a:endParaRPr lang="en-US" sz="1600" dirty="0" smtClean="0"/>
          </a:p>
          <a:p>
            <a:pPr marL="0" indent="0"/>
            <a:r>
              <a:rPr lang="en-US" sz="1600" dirty="0"/>
              <a:t>	</a:t>
            </a:r>
            <a:endParaRPr lang="en-US" sz="1600" dirty="0" smtClean="0"/>
          </a:p>
          <a:p>
            <a:pPr>
              <a:buFont typeface="Arial" panose="020B0604020202020204" pitchFamily="34" charset="0"/>
              <a:buChar char="•"/>
            </a:pPr>
            <a:r>
              <a:rPr lang="en-US" sz="1600" b="1" dirty="0" smtClean="0"/>
              <a:t>TIF </a:t>
            </a:r>
            <a:r>
              <a:rPr lang="en-US" sz="1600" b="1" dirty="0"/>
              <a:t>(</a:t>
            </a:r>
            <a:r>
              <a:rPr lang="en-US" sz="1600" b="1" dirty="0" smtClean="0"/>
              <a:t>Time-in-Force)</a:t>
            </a:r>
            <a:r>
              <a:rPr lang="en-US" sz="1600" dirty="0" smtClean="0"/>
              <a:t>: Day </a:t>
            </a:r>
            <a:r>
              <a:rPr lang="en-US" sz="1600" dirty="0"/>
              <a:t>Order, GTD (</a:t>
            </a:r>
            <a:r>
              <a:rPr lang="en-US" sz="1600" b="1" dirty="0" smtClean="0">
                <a:solidFill>
                  <a:srgbClr val="0070C0"/>
                </a:solidFill>
              </a:rPr>
              <a:t>Good-Till-Date</a:t>
            </a:r>
            <a:r>
              <a:rPr lang="en-US" sz="1600" dirty="0"/>
              <a:t>), GTC </a:t>
            </a:r>
            <a:r>
              <a:rPr lang="en-US" sz="1600" dirty="0" smtClean="0"/>
              <a:t>(</a:t>
            </a:r>
            <a:r>
              <a:rPr lang="en-US" sz="1600" b="1" dirty="0" smtClean="0">
                <a:solidFill>
                  <a:srgbClr val="0070C0"/>
                </a:solidFill>
              </a:rPr>
              <a:t>Good-Till- Cancel</a:t>
            </a:r>
            <a:r>
              <a:rPr lang="en-US" sz="16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55754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027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a:t>
            </a:r>
            <a:r>
              <a:rPr lang="en-US" dirty="0" err="1" smtClean="0"/>
              <a:t>Signalling</a:t>
            </a:r>
            <a:r>
              <a:rPr lang="en-US" dirty="0" smtClean="0"/>
              <a:t>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1195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318510" y="188441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Example : IPO Stabilization (</a:t>
            </a:r>
            <a:r>
              <a:rPr lang="zh-TW" altLang="en-US" sz="1800" b="1" u="sng" dirty="0" smtClean="0"/>
              <a:t>護</a:t>
            </a:r>
            <a:r>
              <a:rPr lang="zh-TW" altLang="en-US" sz="1800" b="1" u="sng" dirty="0"/>
              <a:t>盤</a:t>
            </a:r>
            <a:r>
              <a:rPr lang="en-US" sz="1800" b="1" u="sng" dirty="0" smtClean="0"/>
              <a:t>) </a:t>
            </a:r>
          </a:p>
          <a:p>
            <a:pPr marL="457200" indent="-457200">
              <a:buFont typeface="Arial" panose="020B0604020202020204" pitchFamily="34" charset="0"/>
              <a:buChar char="•"/>
            </a:pPr>
            <a:r>
              <a:rPr lang="en-US" sz="1800" dirty="0" smtClean="0"/>
              <a:t>Queue up large quantity of buy orders during market open at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Accumulate stock positions at the IPO price if the stocks happens to trade around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When the stock price goes up later, use Stealth Algo to </a:t>
            </a:r>
            <a:r>
              <a:rPr lang="en-US" sz="1800" b="1" dirty="0" smtClean="0">
                <a:solidFill>
                  <a:srgbClr val="0070C0"/>
                </a:solidFill>
              </a:rPr>
              <a:t>unload the position without showing in the order queue </a:t>
            </a:r>
            <a:r>
              <a:rPr lang="en-US" sz="1800" dirty="0" smtClean="0"/>
              <a:t>(</a:t>
            </a:r>
            <a:r>
              <a:rPr lang="en-US" sz="1800" dirty="0" err="1" smtClean="0"/>
              <a:t>HKEx</a:t>
            </a:r>
            <a:r>
              <a:rPr lang="en-US" sz="1800" dirty="0" smtClean="0"/>
              <a:t> display the broker ID)</a:t>
            </a:r>
            <a:endParaRPr lang="en-US" sz="1800" dirty="0"/>
          </a:p>
        </p:txBody>
      </p:sp>
    </p:spTree>
    <p:extLst>
      <p:ext uri="{BB962C8B-B14F-4D97-AF65-F5344CB8AC3E}">
        <p14:creationId xmlns:p14="http://schemas.microsoft.com/office/powerpoint/2010/main" val="157127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6512"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800" dirty="0" smtClean="0"/>
              <a:t>use </a:t>
            </a:r>
            <a:r>
              <a:rPr lang="en-US" sz="1800" dirty="0"/>
              <a:t>FAK (Fill-And-Kill) </a:t>
            </a:r>
            <a:r>
              <a:rPr lang="en-US" sz="1800" dirty="0" smtClean="0"/>
              <a:t>order when the price is </a:t>
            </a:r>
            <a:r>
              <a:rPr lang="en-US" sz="1800" b="1" dirty="0" smtClean="0">
                <a:solidFill>
                  <a:srgbClr val="0070C0"/>
                </a:solidFill>
              </a:rPr>
              <a:t>immediately executable</a:t>
            </a:r>
          </a:p>
          <a:p>
            <a:pPr lvl="1">
              <a:buFont typeface="Arial" panose="020B0604020202020204" pitchFamily="34" charset="0"/>
              <a:buChar char="•"/>
            </a:pPr>
            <a:r>
              <a:rPr lang="en-US" sz="1800" dirty="0"/>
              <a:t>l</a:t>
            </a:r>
            <a:r>
              <a:rPr lang="en-US" sz="1800" dirty="0" smtClean="0"/>
              <a:t>eave </a:t>
            </a:r>
            <a:r>
              <a:rPr lang="en-US" sz="1800" b="1" dirty="0" smtClean="0">
                <a:solidFill>
                  <a:srgbClr val="0070C0"/>
                </a:solidFill>
              </a:rPr>
              <a:t>residual quantity </a:t>
            </a:r>
            <a:r>
              <a:rPr lang="en-US" sz="1800" dirty="0" smtClean="0"/>
              <a:t>(randomize) such that it will not move the price</a:t>
            </a:r>
          </a:p>
          <a:p>
            <a:pPr lvl="1">
              <a:buFont typeface="Arial" panose="020B0604020202020204" pitchFamily="34" charset="0"/>
              <a:buChar char="•"/>
            </a:pPr>
            <a:endParaRPr lang="en-US" sz="1800" dirty="0"/>
          </a:p>
          <a:p>
            <a:pPr marL="457200" lvl="1" indent="0">
              <a:buNone/>
            </a:pPr>
            <a:r>
              <a:rPr lang="en-US" sz="1800" b="1" dirty="0" smtClean="0"/>
              <a:t>Example</a:t>
            </a:r>
            <a:r>
              <a:rPr lang="en-US" sz="1800" dirty="0" smtClean="0"/>
              <a:t>: Stealth Sell 0700.HK </a:t>
            </a:r>
            <a:r>
              <a:rPr lang="en-US" sz="1800" dirty="0" smtClean="0"/>
              <a:t>1,000,000 </a:t>
            </a:r>
            <a:r>
              <a:rPr lang="en-US" sz="1800" dirty="0" smtClean="0"/>
              <a:t>@ 350</a:t>
            </a:r>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944356163"/>
              </p:ext>
            </p:extLst>
          </p:nvPr>
        </p:nvGraphicFramePr>
        <p:xfrm>
          <a:off x="1979712" y="3212976"/>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3543836" y="4365104"/>
            <a:ext cx="1172180" cy="369332"/>
          </a:xfrm>
          <a:prstGeom prst="rect">
            <a:avLst/>
          </a:prstGeom>
          <a:noFill/>
        </p:spPr>
        <p:txBody>
          <a:bodyPr wrap="none" rtlCol="0">
            <a:spAutoFit/>
          </a:bodyPr>
          <a:lstStyle/>
          <a:p>
            <a:r>
              <a:rPr lang="en-US" dirty="0" smtClean="0">
                <a:solidFill>
                  <a:srgbClr val="0070C0"/>
                </a:solidFill>
              </a:rPr>
              <a:t>No Action</a:t>
            </a:r>
            <a:endParaRPr lang="en-US"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311242241"/>
              </p:ext>
            </p:extLst>
          </p:nvPr>
        </p:nvGraphicFramePr>
        <p:xfrm>
          <a:off x="1979712" y="5085184"/>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350.6</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10" name="TextBox 9"/>
          <p:cNvSpPr txBox="1"/>
          <p:nvPr/>
        </p:nvSpPr>
        <p:spPr>
          <a:xfrm>
            <a:off x="2034026" y="6309320"/>
            <a:ext cx="4410182" cy="369332"/>
          </a:xfrm>
          <a:prstGeom prst="rect">
            <a:avLst/>
          </a:prstGeom>
          <a:noFill/>
        </p:spPr>
        <p:txBody>
          <a:bodyPr wrap="none" rtlCol="0">
            <a:spAutoFit/>
          </a:bodyPr>
          <a:lstStyle/>
          <a:p>
            <a:r>
              <a:rPr lang="en-US" dirty="0" smtClean="0">
                <a:solidFill>
                  <a:srgbClr val="0070C0"/>
                </a:solidFill>
              </a:rPr>
              <a:t>Immediately hit the bid with size &lt; 70,000</a:t>
            </a:r>
            <a:endParaRPr lang="en-US" dirty="0">
              <a:solidFill>
                <a:srgbClr val="0070C0"/>
              </a:solidFill>
            </a:endParaRPr>
          </a:p>
        </p:txBody>
      </p:sp>
    </p:spTree>
    <p:extLst>
      <p:ext uri="{BB962C8B-B14F-4D97-AF65-F5344CB8AC3E}">
        <p14:creationId xmlns:p14="http://schemas.microsoft.com/office/powerpoint/2010/main" val="328036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66967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Any other use case?  </a:t>
            </a:r>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231998604"/>
              </p:ext>
            </p:extLst>
          </p:nvPr>
        </p:nvGraphicFramePr>
        <p:xfrm>
          <a:off x="2123728" y="3068960"/>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3347864" y="2564904"/>
            <a:ext cx="1723549" cy="369332"/>
          </a:xfrm>
          <a:prstGeom prst="rect">
            <a:avLst/>
          </a:prstGeom>
          <a:noFill/>
        </p:spPr>
        <p:txBody>
          <a:bodyPr wrap="none" rtlCol="0">
            <a:spAutoFit/>
          </a:bodyPr>
          <a:lstStyle/>
          <a:p>
            <a:r>
              <a:rPr lang="en-US" b="1" dirty="0"/>
              <a:t>Illiquid stocks</a:t>
            </a:r>
          </a:p>
        </p:txBody>
      </p:sp>
    </p:spTree>
    <p:extLst>
      <p:ext uri="{BB962C8B-B14F-4D97-AF65-F5344CB8AC3E}">
        <p14:creationId xmlns:p14="http://schemas.microsoft.com/office/powerpoint/2010/main" val="143649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31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a:solidFill>
                  <a:srgbClr val="0070C0"/>
                </a:solidFill>
              </a:rPr>
              <a:t>price 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VWAP, TWAP, IS,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48224"/>
            <a:ext cx="5566986" cy="31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59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want to cause too much </a:t>
            </a:r>
            <a:r>
              <a:rPr lang="en-US" sz="1800" b="1" dirty="0">
                <a:solidFill>
                  <a:srgbClr val="0070C0"/>
                </a:solidFill>
              </a:rPr>
              <a:t>market </a:t>
            </a:r>
            <a:r>
              <a:rPr lang="en-US" sz="1800" b="1" dirty="0" smtClean="0">
                <a:solidFill>
                  <a:srgbClr val="0070C0"/>
                </a:solidFill>
              </a:rPr>
              <a:t>impact</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Tree>
    <p:extLst>
      <p:ext uri="{BB962C8B-B14F-4D97-AF65-F5344CB8AC3E}">
        <p14:creationId xmlns:p14="http://schemas.microsoft.com/office/powerpoint/2010/main" val="2984920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Course Content</a:t>
            </a:r>
            <a:endParaRPr lang="en-US" dirty="0"/>
          </a:p>
        </p:txBody>
      </p:sp>
      <p:sp>
        <p:nvSpPr>
          <p:cNvPr id="7" name="Content Placeholder 1"/>
          <p:cNvSpPr txBox="1">
            <a:spLocks/>
          </p:cNvSpPr>
          <p:nvPr/>
        </p:nvSpPr>
        <p:spPr>
          <a:xfrm>
            <a:off x="395536" y="1700808"/>
            <a:ext cx="864096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lnSpc>
                <a:spcPct val="150000"/>
              </a:lnSpc>
              <a:buFont typeface="Arial" panose="020B0604020202020204" pitchFamily="34" charset="0"/>
              <a:buChar char="•"/>
            </a:pPr>
            <a:r>
              <a:rPr lang="en-US" sz="2000" dirty="0"/>
              <a:t>Background and financial industry </a:t>
            </a:r>
            <a:r>
              <a:rPr lang="en-US" sz="2000" dirty="0" smtClean="0"/>
              <a:t>practice</a:t>
            </a:r>
            <a:endParaRPr lang="en-US" sz="2000" dirty="0"/>
          </a:p>
          <a:p>
            <a:pPr marL="457200" indent="-457200">
              <a:lnSpc>
                <a:spcPct val="150000"/>
              </a:lnSpc>
              <a:buFont typeface="Arial" panose="020B0604020202020204" pitchFamily="34" charset="0"/>
              <a:buChar char="•"/>
            </a:pPr>
            <a:r>
              <a:rPr lang="en-US" sz="2000" dirty="0"/>
              <a:t>Algo Trading </a:t>
            </a:r>
            <a:r>
              <a:rPr lang="en-US" sz="2000" dirty="0" smtClean="0"/>
              <a:t>Strategies</a:t>
            </a:r>
            <a:endParaRPr lang="en-US" sz="2000" dirty="0"/>
          </a:p>
          <a:p>
            <a:pPr marL="457200" lvl="0" indent="-457200">
              <a:lnSpc>
                <a:spcPct val="150000"/>
              </a:lnSpc>
              <a:buFont typeface="Arial" panose="020B0604020202020204" pitchFamily="34" charset="0"/>
              <a:buChar char="•"/>
            </a:pPr>
            <a:r>
              <a:rPr lang="en-US" sz="2000" dirty="0">
                <a:solidFill>
                  <a:srgbClr val="000000"/>
                </a:solidFill>
              </a:rPr>
              <a:t>Big and Alternative </a:t>
            </a:r>
            <a:r>
              <a:rPr lang="en-US" sz="2000" dirty="0" smtClean="0">
                <a:solidFill>
                  <a:srgbClr val="000000"/>
                </a:solidFill>
              </a:rPr>
              <a:t>Data</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AI and Machine </a:t>
            </a:r>
            <a:r>
              <a:rPr lang="en-US" sz="2000" dirty="0" smtClean="0">
                <a:solidFill>
                  <a:srgbClr val="000000"/>
                </a:solidFill>
              </a:rPr>
              <a:t>Learning</a:t>
            </a:r>
            <a:endParaRPr lang="en-US" sz="2000" dirty="0">
              <a:solidFill>
                <a:srgbClr val="000000"/>
              </a:solidFill>
            </a:endParaRPr>
          </a:p>
          <a:p>
            <a:pPr marL="457200" indent="-457200">
              <a:lnSpc>
                <a:spcPct val="150000"/>
              </a:lnSpc>
              <a:buFont typeface="Arial" panose="020B0604020202020204" pitchFamily="34" charset="0"/>
              <a:buChar char="•"/>
            </a:pPr>
            <a:r>
              <a:rPr lang="en-US" sz="2000" dirty="0">
                <a:solidFill>
                  <a:srgbClr val="000000"/>
                </a:solidFill>
              </a:rPr>
              <a:t>Sentiment Analysis and NLP (Natural Language Processing</a:t>
            </a:r>
            <a:r>
              <a:rPr lang="en-US" sz="2000" dirty="0" smtClean="0">
                <a:solidFill>
                  <a:srgbClr val="000000"/>
                </a:solidFill>
              </a:rPr>
              <a:t>)</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Reinforcement Learning on Trading </a:t>
            </a:r>
          </a:p>
          <a:p>
            <a:pPr marL="457200" indent="-457200">
              <a:lnSpc>
                <a:spcPct val="150000"/>
              </a:lnSpc>
              <a:buFont typeface="Arial" panose="020B0604020202020204" pitchFamily="34" charset="0"/>
              <a:buChar char="•"/>
            </a:pPr>
            <a:r>
              <a:rPr lang="en-US" sz="2000" dirty="0"/>
              <a:t>Challenges of AI in Trading</a:t>
            </a:r>
          </a:p>
          <a:p>
            <a:pPr lvl="1"/>
            <a:endParaRPr lang="en-US" sz="1800" dirty="0"/>
          </a:p>
        </p:txBody>
      </p:sp>
    </p:spTree>
    <p:extLst>
      <p:ext uri="{BB962C8B-B14F-4D97-AF65-F5344CB8AC3E}">
        <p14:creationId xmlns:p14="http://schemas.microsoft.com/office/powerpoint/2010/main" val="2001124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a:t>
            </a:r>
            <a:r>
              <a:rPr lang="en-US" sz="1800" dirty="0" smtClean="0"/>
              <a:t>1,000,000 </a:t>
            </a:r>
            <a:r>
              <a:rPr lang="en-US" sz="1800" dirty="0" smtClean="0"/>
              <a:t>shares of 0700.HK (</a:t>
            </a:r>
            <a:r>
              <a:rPr lang="en-US" sz="1800" dirty="0" err="1" smtClean="0"/>
              <a:t>Tencent</a:t>
            </a:r>
            <a:r>
              <a:rPr lang="en-US" sz="1800" dirty="0" smtClean="0"/>
              <a:t>) with </a:t>
            </a:r>
            <a:r>
              <a:rPr lang="en-US" sz="1800" b="1" u="sng" dirty="0" smtClean="0"/>
              <a:t>POV% = 30%</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lvl="1"/>
            <a:r>
              <a:rPr lang="en-US" sz="1600" dirty="0"/>
              <a:t>MEV - Market executed volume </a:t>
            </a:r>
            <a:endParaRPr lang="en-US" sz="1600" dirty="0" smtClean="0"/>
          </a:p>
          <a:p>
            <a:pPr lvl="1"/>
            <a:r>
              <a:rPr lang="en-US" sz="1600" dirty="0" smtClean="0"/>
              <a:t>OEV </a:t>
            </a:r>
            <a:r>
              <a:rPr lang="en-US" sz="1600" dirty="0"/>
              <a:t>- Order executed </a:t>
            </a:r>
            <a:r>
              <a:rPr lang="en-US" sz="1600" dirty="0" smtClean="0"/>
              <a:t>volume</a:t>
            </a:r>
            <a:endParaRPr lang="en-US" sz="1600" dirty="0" smtClean="0"/>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93951817"/>
              </p:ext>
            </p:extLst>
          </p:nvPr>
        </p:nvGraphicFramePr>
        <p:xfrm>
          <a:off x="827584" y="3681824"/>
          <a:ext cx="7560840" cy="21234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2480840"/>
              </a:tblGrid>
              <a:tr h="370840">
                <a:tc>
                  <a:txBody>
                    <a:bodyPr/>
                    <a:lstStyle/>
                    <a:p>
                      <a:pPr algn="r"/>
                      <a:r>
                        <a:rPr lang="en-US" dirty="0" smtClean="0"/>
                        <a:t>Trade</a:t>
                      </a:r>
                      <a:endParaRPr lang="en-US" dirty="0"/>
                    </a:p>
                  </a:txBody>
                  <a:tcPr/>
                </a:tc>
                <a:tc>
                  <a:txBody>
                    <a:bodyPr/>
                    <a:lstStyle/>
                    <a:p>
                      <a:pPr algn="r"/>
                      <a:r>
                        <a:rPr lang="en-US" dirty="0" smtClean="0"/>
                        <a:t>Size</a:t>
                      </a:r>
                      <a:endParaRPr lang="en-US" dirty="0"/>
                    </a:p>
                  </a:txBody>
                  <a:tcPr/>
                </a:tc>
                <a:tc>
                  <a:txBody>
                    <a:bodyPr/>
                    <a:lstStyle/>
                    <a:p>
                      <a:pPr algn="r"/>
                      <a:r>
                        <a:rPr lang="en-US" dirty="0" smtClean="0"/>
                        <a:t>MEV</a:t>
                      </a:r>
                      <a:endParaRPr lang="en-US" dirty="0"/>
                    </a:p>
                  </a:txBody>
                  <a:tcPr/>
                </a:tc>
                <a:tc>
                  <a:txBody>
                    <a:bodyPr/>
                    <a:lstStyle/>
                    <a:p>
                      <a:pPr algn="r"/>
                      <a:r>
                        <a:rPr lang="en-US" dirty="0" smtClean="0"/>
                        <a:t>OEV</a:t>
                      </a:r>
                      <a:endParaRPr lang="en-US" dirty="0"/>
                    </a:p>
                  </a:txBody>
                  <a:tcPr/>
                </a:tc>
                <a:tc>
                  <a:txBody>
                    <a:bodyPr/>
                    <a:lstStyle/>
                    <a:p>
                      <a:pPr algn="r"/>
                      <a:r>
                        <a:rPr lang="en-US" dirty="0" smtClean="0"/>
                        <a:t>QTY</a:t>
                      </a:r>
                      <a:endParaRPr lang="en-US" dirty="0"/>
                    </a:p>
                  </a:txBody>
                  <a:tcPr>
                    <a:solidFill>
                      <a:schemeClr val="accent5">
                        <a:lumMod val="60000"/>
                        <a:lumOff val="40000"/>
                      </a:schemeClr>
                    </a:solidFill>
                  </a:tcPr>
                </a:tc>
                <a:tc>
                  <a:txBody>
                    <a:bodyPr/>
                    <a:lstStyle/>
                    <a:p>
                      <a:pPr algn="r"/>
                      <a:r>
                        <a:rPr lang="en-US" dirty="0" smtClean="0"/>
                        <a:t>Actual POV</a:t>
                      </a:r>
                    </a:p>
                    <a:p>
                      <a:pPr algn="r"/>
                      <a:r>
                        <a:rPr lang="en-US" dirty="0" smtClean="0"/>
                        <a:t>(OEV+QTY)/MEV</a:t>
                      </a:r>
                    </a:p>
                  </a:txBody>
                  <a:tcPr/>
                </a:tc>
              </a:tr>
              <a:tr h="370840">
                <a:tc>
                  <a:txBody>
                    <a:bodyPr/>
                    <a:lstStyle/>
                    <a:p>
                      <a:pPr algn="r"/>
                      <a:r>
                        <a:rPr lang="en-US" dirty="0" smtClean="0"/>
                        <a:t>T1</a:t>
                      </a:r>
                      <a:endParaRPr lang="en-US" dirty="0"/>
                    </a:p>
                  </a:txBody>
                  <a:tcPr/>
                </a:tc>
                <a:tc>
                  <a:txBody>
                    <a:bodyPr/>
                    <a:lstStyle/>
                    <a:p>
                      <a:pPr algn="r"/>
                      <a:r>
                        <a:rPr lang="en-US" dirty="0" smtClean="0"/>
                        <a:t>2,000</a:t>
                      </a:r>
                      <a:endParaRPr lang="en-US" dirty="0"/>
                    </a:p>
                  </a:txBody>
                  <a:tcPr/>
                </a:tc>
                <a:tc>
                  <a:txBody>
                    <a:bodyPr/>
                    <a:lstStyle/>
                    <a:p>
                      <a:pPr algn="r"/>
                      <a:r>
                        <a:rPr lang="en-US" dirty="0" smtClean="0"/>
                        <a:t>2,000</a:t>
                      </a:r>
                      <a:endParaRPr lang="en-US" dirty="0"/>
                    </a:p>
                  </a:txBody>
                  <a:tcPr/>
                </a:tc>
                <a:tc>
                  <a:txBody>
                    <a:bodyPr/>
                    <a:lstStyle/>
                    <a:p>
                      <a:pPr algn="r"/>
                      <a:r>
                        <a:rPr lang="en-US" dirty="0" smtClean="0"/>
                        <a:t>0</a:t>
                      </a:r>
                      <a:endParaRPr lang="en-US" dirty="0"/>
                    </a:p>
                  </a:txBody>
                  <a:tcPr/>
                </a:tc>
                <a:tc>
                  <a:txBody>
                    <a:bodyPr/>
                    <a:lstStyle/>
                    <a:p>
                      <a:pPr algn="r"/>
                      <a:r>
                        <a:rPr lang="en-US" dirty="0" smtClean="0"/>
                        <a:t>600</a:t>
                      </a:r>
                      <a:endParaRPr lang="en-US" dirty="0"/>
                    </a:p>
                  </a:txBody>
                  <a:tcPr>
                    <a:solidFill>
                      <a:schemeClr val="accent5">
                        <a:lumMod val="60000"/>
                        <a:lumOff val="40000"/>
                      </a:schemeClr>
                    </a:solidFill>
                  </a:tcPr>
                </a:tc>
                <a:tc>
                  <a:txBody>
                    <a:bodyPr/>
                    <a:lstStyle/>
                    <a:p>
                      <a:pPr algn="r"/>
                      <a:r>
                        <a:rPr lang="en-US" dirty="0" smtClean="0"/>
                        <a:t>0.3</a:t>
                      </a:r>
                      <a:endParaRPr lang="en-US" dirty="0"/>
                    </a:p>
                  </a:txBody>
                  <a:tcPr/>
                </a:tc>
              </a:tr>
              <a:tr h="370840">
                <a:tc>
                  <a:txBody>
                    <a:bodyPr/>
                    <a:lstStyle/>
                    <a:p>
                      <a:pPr algn="r"/>
                      <a:r>
                        <a:rPr lang="en-US" dirty="0" smtClean="0"/>
                        <a:t>T2</a:t>
                      </a:r>
                      <a:endParaRPr lang="en-US" dirty="0"/>
                    </a:p>
                  </a:txBody>
                  <a:tcPr/>
                </a:tc>
                <a:tc>
                  <a:txBody>
                    <a:bodyPr/>
                    <a:lstStyle/>
                    <a:p>
                      <a:pPr algn="r"/>
                      <a:r>
                        <a:rPr lang="en-US" dirty="0" smtClean="0"/>
                        <a:t>1,000</a:t>
                      </a:r>
                      <a:endParaRPr lang="en-US" dirty="0"/>
                    </a:p>
                  </a:txBody>
                  <a:tcPr/>
                </a:tc>
                <a:tc>
                  <a:txBody>
                    <a:bodyPr/>
                    <a:lstStyle/>
                    <a:p>
                      <a:pPr algn="r"/>
                      <a:r>
                        <a:rPr lang="en-US" dirty="0" smtClean="0"/>
                        <a:t>3,000</a:t>
                      </a:r>
                      <a:endParaRPr lang="en-US" dirty="0"/>
                    </a:p>
                  </a:txBody>
                  <a:tcPr/>
                </a:tc>
                <a:tc>
                  <a:txBody>
                    <a:bodyPr/>
                    <a:lstStyle/>
                    <a:p>
                      <a:pPr algn="r"/>
                      <a:r>
                        <a:rPr lang="en-US" dirty="0" smtClean="0"/>
                        <a:t>600</a:t>
                      </a:r>
                      <a:endParaRPr lang="en-US" dirty="0"/>
                    </a:p>
                  </a:txBody>
                  <a:tcPr/>
                </a:tc>
                <a:tc>
                  <a:txBody>
                    <a:bodyPr/>
                    <a:lstStyle/>
                    <a:p>
                      <a:pPr algn="r"/>
                      <a:r>
                        <a:rPr lang="en-US" dirty="0" smtClean="0"/>
                        <a:t>300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T3</a:t>
                      </a:r>
                      <a:endParaRPr lang="en-US" dirty="0"/>
                    </a:p>
                  </a:txBody>
                  <a:tcPr/>
                </a:tc>
                <a:tc>
                  <a:txBody>
                    <a:bodyPr/>
                    <a:lstStyle/>
                    <a:p>
                      <a:pPr algn="r"/>
                      <a:r>
                        <a:rPr lang="en-US" dirty="0" smtClean="0"/>
                        <a:t>5,000</a:t>
                      </a:r>
                      <a:endParaRPr lang="en-US" dirty="0"/>
                    </a:p>
                  </a:txBody>
                  <a:tcPr/>
                </a:tc>
                <a:tc>
                  <a:txBody>
                    <a:bodyPr/>
                    <a:lstStyle/>
                    <a:p>
                      <a:pPr algn="r"/>
                      <a:r>
                        <a:rPr lang="en-US" dirty="0" smtClean="0"/>
                        <a:t>8,000</a:t>
                      </a:r>
                      <a:endParaRPr lang="en-US" dirty="0"/>
                    </a:p>
                  </a:txBody>
                  <a:tcPr/>
                </a:tc>
                <a:tc>
                  <a:txBody>
                    <a:bodyPr/>
                    <a:lstStyle/>
                    <a:p>
                      <a:pPr algn="r"/>
                      <a:r>
                        <a:rPr lang="en-US" dirty="0" smtClean="0"/>
                        <a:t>900</a:t>
                      </a:r>
                      <a:endParaRPr lang="en-US" dirty="0"/>
                    </a:p>
                  </a:txBody>
                  <a:tcPr/>
                </a:tc>
                <a:tc>
                  <a:txBody>
                    <a:bodyPr/>
                    <a:lstStyle/>
                    <a:p>
                      <a:pPr algn="r"/>
                      <a:r>
                        <a:rPr lang="en-US" dirty="0" smtClean="0"/>
                        <a:t>1,500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T4</a:t>
                      </a:r>
                      <a:endParaRPr lang="en-US" dirty="0"/>
                    </a:p>
                  </a:txBody>
                  <a:tcPr/>
                </a:tc>
                <a:tc>
                  <a:txBody>
                    <a:bodyPr/>
                    <a:lstStyle/>
                    <a:p>
                      <a:pPr algn="r"/>
                      <a:r>
                        <a:rPr lang="en-US" dirty="0" smtClean="0"/>
                        <a:t>3,000</a:t>
                      </a:r>
                      <a:endParaRPr lang="en-US" dirty="0"/>
                    </a:p>
                  </a:txBody>
                  <a:tcPr/>
                </a:tc>
                <a:tc>
                  <a:txBody>
                    <a:bodyPr/>
                    <a:lstStyle/>
                    <a:p>
                      <a:pPr algn="r"/>
                      <a:r>
                        <a:rPr lang="en-US" dirty="0" smtClean="0"/>
                        <a:t>11,000</a:t>
                      </a:r>
                      <a:endParaRPr lang="en-US" dirty="0"/>
                    </a:p>
                  </a:txBody>
                  <a:tcPr/>
                </a:tc>
                <a:tc>
                  <a:txBody>
                    <a:bodyPr/>
                    <a:lstStyle/>
                    <a:p>
                      <a:pPr algn="r"/>
                      <a:r>
                        <a:rPr lang="en-US" dirty="0" smtClean="0"/>
                        <a:t>2,400</a:t>
                      </a:r>
                      <a:endParaRPr lang="en-US" dirty="0"/>
                    </a:p>
                  </a:txBody>
                  <a:tcPr/>
                </a:tc>
                <a:tc>
                  <a:txBody>
                    <a:bodyPr/>
                    <a:lstStyle/>
                    <a:p>
                      <a:pPr algn="r"/>
                      <a:r>
                        <a:rPr lang="en-US" dirty="0" smtClean="0"/>
                        <a:t>900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bl>
          </a:graphicData>
        </a:graphic>
      </p:graphicFrame>
    </p:spTree>
    <p:extLst>
      <p:ext uri="{BB962C8B-B14F-4D97-AF65-F5344CB8AC3E}">
        <p14:creationId xmlns:p14="http://schemas.microsoft.com/office/powerpoint/2010/main" val="2760853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Volume Tracking </a:t>
            </a:r>
          </a:p>
          <a:p>
            <a:pPr lvl="1">
              <a:buFont typeface="Arial" panose="020B0604020202020204" pitchFamily="34" charset="0"/>
              <a:buChar char="•"/>
            </a:pPr>
            <a:r>
              <a:rPr lang="en-US" sz="1600" dirty="0" smtClean="0"/>
              <a:t>ITM (in-the-money) </a:t>
            </a:r>
            <a:r>
              <a:rPr lang="en-US" sz="1600" dirty="0" smtClean="0"/>
              <a:t>vs </a:t>
            </a:r>
            <a:r>
              <a:rPr lang="en-US" sz="1600" dirty="0" smtClean="0"/>
              <a:t>OTM (out-the-money): </a:t>
            </a:r>
            <a:r>
              <a:rPr lang="en-US" sz="1600" dirty="0" smtClean="0"/>
              <a:t>if Algo has a limit price, only count the </a:t>
            </a:r>
            <a:r>
              <a:rPr lang="en-US" sz="1600" b="1" dirty="0" smtClean="0">
                <a:solidFill>
                  <a:srgbClr val="0070C0"/>
                </a:solidFill>
              </a:rPr>
              <a:t>ITM </a:t>
            </a:r>
            <a:r>
              <a:rPr lang="en-US" sz="1600" b="1" dirty="0" smtClean="0">
                <a:solidFill>
                  <a:srgbClr val="0070C0"/>
                </a:solidFill>
              </a:rPr>
              <a:t>volume</a:t>
            </a:r>
            <a:endParaRPr lang="en-US" sz="1600" b="1" dirty="0" smtClean="0">
              <a:solidFill>
                <a:srgbClr val="0070C0"/>
              </a:solidFill>
            </a:endParaRPr>
          </a:p>
          <a:p>
            <a:pPr lvl="1">
              <a:buFont typeface="Arial" panose="020B0604020202020204" pitchFamily="34" charset="0"/>
              <a:buChar char="•"/>
            </a:pPr>
            <a:r>
              <a:rPr lang="en-US" sz="1600" dirty="0" smtClean="0"/>
              <a:t>Count only </a:t>
            </a:r>
            <a:r>
              <a:rPr lang="en-US" sz="1600" b="1" dirty="0" smtClean="0">
                <a:solidFill>
                  <a:srgbClr val="0070C0"/>
                </a:solidFill>
              </a:rPr>
              <a:t>on-exchange trade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Additional </a:t>
            </a:r>
            <a:r>
              <a:rPr lang="en-US" sz="1800" b="1" dirty="0" smtClean="0"/>
              <a:t>parameters</a:t>
            </a:r>
            <a:endParaRPr lang="en-US" sz="1800" dirty="0"/>
          </a:p>
          <a:p>
            <a:pPr lvl="1">
              <a:buFont typeface="Arial" panose="020B0604020202020204" pitchFamily="34" charset="0"/>
              <a:buChar char="•"/>
            </a:pPr>
            <a:r>
              <a:rPr lang="en-US" sz="1600" b="1" dirty="0" smtClean="0"/>
              <a:t>Active</a:t>
            </a:r>
            <a:r>
              <a:rPr lang="en-US" sz="1600" dirty="0" smtClean="0"/>
              <a:t>: more willing to trade and </a:t>
            </a:r>
            <a:r>
              <a:rPr lang="en-US" sz="1600" b="1" dirty="0" smtClean="0">
                <a:solidFill>
                  <a:srgbClr val="0070C0"/>
                </a:solidFill>
              </a:rPr>
              <a:t>track closer</a:t>
            </a:r>
            <a:r>
              <a:rPr lang="en-US" sz="1600" dirty="0" smtClean="0"/>
              <a:t> to the target</a:t>
            </a:r>
          </a:p>
          <a:p>
            <a:pPr lvl="1">
              <a:buFont typeface="Arial" panose="020B0604020202020204" pitchFamily="34" charset="0"/>
              <a:buChar char="•"/>
            </a:pPr>
            <a:r>
              <a:rPr lang="en-US" sz="1600" b="1" dirty="0" smtClean="0"/>
              <a:t>Normal</a:t>
            </a:r>
            <a:r>
              <a:rPr lang="en-US" sz="1600" dirty="0" smtClean="0"/>
              <a:t>: </a:t>
            </a:r>
            <a:r>
              <a:rPr lang="en-US" sz="1600" b="1" dirty="0" smtClean="0">
                <a:solidFill>
                  <a:srgbClr val="0070C0"/>
                </a:solidFill>
              </a:rPr>
              <a:t>balance</a:t>
            </a:r>
            <a:r>
              <a:rPr lang="en-US" sz="1600" dirty="0" smtClean="0">
                <a:solidFill>
                  <a:srgbClr val="0070C0"/>
                </a:solidFill>
              </a:rPr>
              <a:t> </a:t>
            </a:r>
            <a:r>
              <a:rPr lang="en-US" sz="1600" dirty="0" smtClean="0"/>
              <a:t>the speed and price improvement </a:t>
            </a:r>
          </a:p>
          <a:p>
            <a:pPr lvl="1">
              <a:buFont typeface="Arial" panose="020B0604020202020204" pitchFamily="34" charset="0"/>
              <a:buChar char="•"/>
            </a:pPr>
            <a:r>
              <a:rPr lang="en-US" sz="1600" b="1" dirty="0" smtClean="0"/>
              <a:t>Passive</a:t>
            </a:r>
            <a:r>
              <a:rPr lang="en-US" sz="1600" dirty="0" smtClean="0"/>
              <a:t>: more willing to wait for </a:t>
            </a:r>
            <a:r>
              <a:rPr lang="en-US" sz="1600" b="1" dirty="0" smtClean="0">
                <a:solidFill>
                  <a:srgbClr val="0070C0"/>
                </a:solidFill>
              </a:rPr>
              <a:t>price improvement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t> order with </a:t>
            </a:r>
            <a:r>
              <a:rPr lang="en-US" sz="1600" b="1" dirty="0" smtClean="0">
                <a:solidFill>
                  <a:srgbClr val="0070C0"/>
                </a:solidFill>
              </a:rPr>
              <a:t>POV% &gt; 50 </a:t>
            </a:r>
            <a:r>
              <a:rPr lang="en-US" sz="1600" dirty="0" smtClean="0"/>
              <a:t>as too much market impact. Industry practice is 33% for max desired impact</a:t>
            </a:r>
          </a:p>
          <a:p>
            <a:endParaRPr lang="en-US" sz="1800" dirty="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32058174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1111787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636912"/>
            <a:ext cx="5175820" cy="3253026"/>
          </a:xfrm>
          <a:prstGeom prst="rect">
            <a:avLst/>
          </a:prstGeom>
        </p:spPr>
      </p:pic>
      <p:sp>
        <p:nvSpPr>
          <p:cNvPr id="4" name="TextBox 3"/>
          <p:cNvSpPr txBox="1"/>
          <p:nvPr/>
        </p:nvSpPr>
        <p:spPr>
          <a:xfrm>
            <a:off x="509464" y="5949280"/>
            <a:ext cx="7878960" cy="584775"/>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928868317"/>
              </p:ext>
            </p:extLst>
          </p:nvPr>
        </p:nvGraphicFramePr>
        <p:xfrm>
          <a:off x="5868144" y="3356992"/>
          <a:ext cx="2845245" cy="2160240"/>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Tree>
    <p:extLst>
      <p:ext uri="{BB962C8B-B14F-4D97-AF65-F5344CB8AC3E}">
        <p14:creationId xmlns:p14="http://schemas.microsoft.com/office/powerpoint/2010/main" val="188060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pPr>
              <a:buFont typeface="Arial" panose="020B0604020202020204" pitchFamily="34" charset="0"/>
              <a:buChar char="•"/>
            </a:pPr>
            <a:r>
              <a:rPr lang="en-US" sz="1600" dirty="0" smtClean="0"/>
              <a:t>Normally for a VWAP market and ITM order is </a:t>
            </a:r>
            <a:r>
              <a:rPr lang="en-US" sz="1600" b="1" dirty="0" smtClean="0">
                <a:solidFill>
                  <a:srgbClr val="0070C0"/>
                </a:solidFill>
              </a:rPr>
              <a:t>expected to be completed </a:t>
            </a:r>
            <a:r>
              <a:rPr lang="en-US" sz="1600" dirty="0" smtClean="0"/>
              <a:t>and it performs “</a:t>
            </a:r>
            <a:r>
              <a:rPr lang="en-US" sz="1600" b="1" dirty="0" smtClean="0">
                <a:solidFill>
                  <a:srgbClr val="0070C0"/>
                </a:solidFill>
              </a:rPr>
              <a:t>finish up</a:t>
            </a:r>
            <a:r>
              <a:rPr lang="en-US" sz="1600" dirty="0" smtClean="0"/>
              <a:t>” (which trade very actively) to complete the order just before the order end time</a:t>
            </a:r>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352348088"/>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Tree>
    <p:extLst>
      <p:ext uri="{BB962C8B-B14F-4D97-AF65-F5344CB8AC3E}">
        <p14:creationId xmlns:p14="http://schemas.microsoft.com/office/powerpoint/2010/main" val="4346260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474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a:t>
            </a:r>
            <a:r>
              <a:rPr lang="en-US" sz="1600" b="1" u="sng" dirty="0" smtClean="0"/>
              <a:t>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endParaRPr lang="en-US" sz="1600" dirty="0" smtClean="0"/>
          </a:p>
        </p:txBody>
      </p:sp>
      <p:sp>
        <p:nvSpPr>
          <p:cNvPr id="6" name="Content Placeholder 1"/>
          <p:cNvSpPr txBox="1">
            <a:spLocks/>
          </p:cNvSpPr>
          <p:nvPr/>
        </p:nvSpPr>
        <p:spPr>
          <a:xfrm>
            <a:off x="395536" y="479715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endParaRPr lang="en-US" sz="1600" b="1" dirty="0"/>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endParaRPr lang="en-US" sz="1600" dirty="0" smtClean="0"/>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2123728" y="3573016"/>
            <a:ext cx="1080120"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Tree>
    <p:extLst>
      <p:ext uri="{BB962C8B-B14F-4D97-AF65-F5344CB8AC3E}">
        <p14:creationId xmlns:p14="http://schemas.microsoft.com/office/powerpoint/2010/main" val="41559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719699108"/>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27125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028593324"/>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06177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&amp; Sharing &amp; Have </a:t>
            </a:r>
            <a:r>
              <a:rPr lang="en-US" sz="1800" dirty="0" smtClean="0"/>
              <a:t>fun</a:t>
            </a:r>
          </a:p>
          <a:p>
            <a:pPr lvl="1"/>
            <a:r>
              <a:rPr lang="en-US" sz="1800" dirty="0"/>
              <a:t>Class </a:t>
            </a:r>
            <a:r>
              <a:rPr lang="en-US" sz="1800" dirty="0" smtClean="0"/>
              <a:t>Website</a:t>
            </a:r>
          </a:p>
          <a:p>
            <a:pPr lvl="1"/>
            <a:r>
              <a:rPr lang="en-US" sz="1800" dirty="0" smtClean="0"/>
              <a:t>Code examples </a:t>
            </a:r>
            <a:r>
              <a:rPr lang="en-US" sz="1800" dirty="0"/>
              <a:t>via </a:t>
            </a:r>
            <a:r>
              <a:rPr lang="en-US" sz="1800" dirty="0">
                <a:hlinkClick r:id="rId2"/>
              </a:rPr>
              <a:t>Google </a:t>
            </a:r>
            <a:r>
              <a:rPr lang="en-US" sz="1800" dirty="0" err="1">
                <a:hlinkClick r:id="rId2"/>
              </a:rPr>
              <a:t>Colab</a:t>
            </a:r>
            <a:r>
              <a:rPr lang="en-US" sz="1800" dirty="0">
                <a:hlinkClick r:id="rId2"/>
              </a:rPr>
              <a:t> </a:t>
            </a:r>
            <a:r>
              <a:rPr lang="en-US" sz="1800" dirty="0"/>
              <a:t>(cloud-based programming)</a:t>
            </a:r>
          </a:p>
          <a:p>
            <a:pPr lvl="1"/>
            <a:endParaRPr lang="en-US" sz="1800" dirty="0"/>
          </a:p>
          <a:p>
            <a:pPr>
              <a:buFont typeface="Arial" panose="020B0604020202020204" pitchFamily="34" charset="0"/>
              <a:buChar char="•"/>
            </a:pPr>
            <a:r>
              <a:rPr lang="en-US" sz="1800" b="1" dirty="0" smtClean="0"/>
              <a:t>Industry </a:t>
            </a:r>
            <a:r>
              <a:rPr lang="en-US" sz="1800" b="1" dirty="0"/>
              <a:t>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endParaRPr lang="en-US" sz="1800" dirty="0"/>
          </a:p>
          <a:p>
            <a:pPr marL="342900" lvl="1" indent="-342900">
              <a:buClrTx/>
              <a:buFont typeface="Arial" panose="020B0604020202020204" pitchFamily="34" charset="0"/>
              <a:buChar char="•"/>
            </a:pPr>
            <a:r>
              <a:rPr lang="en-US" sz="1800" b="1" dirty="0"/>
              <a:t>Big Data and AI </a:t>
            </a:r>
            <a:r>
              <a:rPr lang="en-US" sz="1800" b="1" dirty="0" smtClean="0"/>
              <a:t>Startup Experience </a:t>
            </a:r>
            <a:r>
              <a:rPr lang="en-US" sz="1800" b="1" dirty="0"/>
              <a:t>Sharing</a:t>
            </a:r>
          </a:p>
          <a:p>
            <a:pPr lvl="1">
              <a:buFont typeface="Arial" panose="020B0604020202020204" pitchFamily="34" charset="0"/>
              <a:buChar char="•"/>
            </a:pPr>
            <a:r>
              <a:rPr lang="en-US" sz="1800" dirty="0"/>
              <a:t>Workflow on research and trading</a:t>
            </a:r>
          </a:p>
          <a:p>
            <a:pPr lvl="1">
              <a:buFont typeface="Arial" panose="020B0604020202020204" pitchFamily="34" charset="0"/>
              <a:buChar char="•"/>
            </a:pPr>
            <a:r>
              <a:rPr lang="en-US" sz="1800" dirty="0"/>
              <a:t>Challenges in building profitable AI quant trading models</a:t>
            </a:r>
          </a:p>
          <a:p>
            <a:pPr lvl="1"/>
            <a:endParaRPr lang="en-US" sz="1800" dirty="0"/>
          </a:p>
        </p:txBody>
      </p:sp>
    </p:spTree>
    <p:extLst>
      <p:ext uri="{BB962C8B-B14F-4D97-AF65-F5344CB8AC3E}">
        <p14:creationId xmlns:p14="http://schemas.microsoft.com/office/powerpoint/2010/main" val="814639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Hence, when the Bid/Ask is wide (for example, it is 4 ticks in the order book below and assume tick size = 0.1), the Algo should wait more patiently for the spread to be narrowed and avoid crossing the spread at this moment.</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530742135"/>
              </p:ext>
            </p:extLst>
          </p:nvPr>
        </p:nvGraphicFramePr>
        <p:xfrm>
          <a:off x="2195736" y="3721523"/>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373216"/>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9429171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2030381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48965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b="1" u="sng" dirty="0" smtClean="0"/>
              <a:t>Queue sizes</a:t>
            </a:r>
            <a:r>
              <a:rPr lang="en-US" sz="1400" dirty="0" smtClean="0"/>
              <a:t>: When </a:t>
            </a:r>
            <a:r>
              <a:rPr lang="en-US" sz="1400" b="1" dirty="0" smtClean="0">
                <a:solidFill>
                  <a:srgbClr val="0070C0"/>
                </a:solidFill>
              </a:rPr>
              <a:t>queue </a:t>
            </a:r>
            <a:r>
              <a:rPr lang="en-US" sz="1400" b="1" dirty="0">
                <a:solidFill>
                  <a:srgbClr val="0070C0"/>
                </a:solidFill>
              </a:rPr>
              <a:t>size is large, </a:t>
            </a:r>
            <a:r>
              <a:rPr lang="en-US" sz="1400" b="1" dirty="0" smtClean="0">
                <a:solidFill>
                  <a:srgbClr val="0070C0"/>
                </a:solidFill>
              </a:rPr>
              <a:t>send 1 x </a:t>
            </a:r>
            <a:r>
              <a:rPr lang="en-US" sz="1400" b="1" dirty="0">
                <a:solidFill>
                  <a:srgbClr val="0070C0"/>
                </a:solidFill>
              </a:rPr>
              <a:t>3000 QTY </a:t>
            </a:r>
            <a:r>
              <a:rPr lang="en-US" sz="1400" dirty="0" smtClean="0"/>
              <a:t>so </a:t>
            </a:r>
            <a:r>
              <a:rPr lang="en-US" sz="1400" dirty="0"/>
              <a:t>that we can have sizable quantity waiting in a good queue position</a:t>
            </a:r>
            <a:r>
              <a:rPr lang="en-US" sz="1400" dirty="0" smtClean="0"/>
              <a:t>.</a:t>
            </a:r>
          </a:p>
          <a:p>
            <a:pPr marL="0" indent="0"/>
            <a:endParaRPr lang="en-US" sz="1400" dirty="0" smtClean="0"/>
          </a:p>
          <a:p>
            <a:pPr marL="0" indent="0"/>
            <a:r>
              <a:rPr lang="en-US" sz="1400" b="1" u="sng" dirty="0" smtClean="0"/>
              <a:t>Price Volatility</a:t>
            </a:r>
            <a:r>
              <a:rPr lang="en-US" sz="1400" dirty="0" smtClean="0"/>
              <a:t>: For </a:t>
            </a:r>
            <a:r>
              <a:rPr lang="en-US" sz="1400" b="1" dirty="0" smtClean="0">
                <a:solidFill>
                  <a:srgbClr val="0070C0"/>
                </a:solidFill>
              </a:rPr>
              <a:t>high volatility, </a:t>
            </a:r>
            <a:r>
              <a:rPr lang="en-US" sz="1400" b="1" dirty="0">
                <a:solidFill>
                  <a:srgbClr val="0070C0"/>
                </a:solidFill>
              </a:rPr>
              <a:t>send </a:t>
            </a:r>
            <a:r>
              <a:rPr lang="en-US" sz="1400" b="1" dirty="0" smtClean="0">
                <a:solidFill>
                  <a:srgbClr val="0070C0"/>
                </a:solidFill>
              </a:rPr>
              <a:t>3 </a:t>
            </a:r>
            <a:r>
              <a:rPr lang="en-US" sz="1400" b="1" dirty="0">
                <a:solidFill>
                  <a:srgbClr val="0070C0"/>
                </a:solidFill>
              </a:rPr>
              <a:t>x </a:t>
            </a:r>
            <a:r>
              <a:rPr lang="en-US" sz="1400" b="1" dirty="0" smtClean="0">
                <a:solidFill>
                  <a:srgbClr val="0070C0"/>
                </a:solidFill>
              </a:rPr>
              <a:t>1000 </a:t>
            </a:r>
            <a:r>
              <a:rPr lang="en-US" sz="1400" b="1" dirty="0">
                <a:solidFill>
                  <a:srgbClr val="0070C0"/>
                </a:solidFill>
              </a:rPr>
              <a:t>QTY </a:t>
            </a:r>
            <a:r>
              <a:rPr lang="en-US" sz="1400" dirty="0" smtClean="0"/>
              <a:t>so </a:t>
            </a:r>
            <a:r>
              <a:rPr lang="en-US" sz="1400" dirty="0"/>
              <a:t>that we can have </a:t>
            </a:r>
            <a:r>
              <a:rPr lang="en-US" sz="1400" dirty="0" smtClean="0"/>
              <a:t>more flexibility to amend different child orders.</a:t>
            </a:r>
            <a:endParaRPr lang="en-US" sz="14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50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10627381"/>
              </p:ext>
            </p:extLst>
          </p:nvPr>
        </p:nvGraphicFramePr>
        <p:xfrm>
          <a:off x="827584" y="364502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1,000,000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T21,T22,O23</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4" name="TextBox 3"/>
          <p:cNvSpPr txBox="1"/>
          <p:nvPr/>
        </p:nvSpPr>
        <p:spPr>
          <a:xfrm>
            <a:off x="398241" y="5085184"/>
            <a:ext cx="8494240" cy="1077218"/>
          </a:xfrm>
          <a:prstGeom prst="rect">
            <a:avLst/>
          </a:prstGeom>
          <a:noFill/>
        </p:spPr>
        <p:txBody>
          <a:bodyPr wrap="square" rtlCol="0">
            <a:spAutoFit/>
          </a:bodyPr>
          <a:lstStyle/>
          <a:p>
            <a:r>
              <a:rPr lang="en-US" sz="1600" b="1" dirty="0"/>
              <a:t>O</a:t>
            </a:r>
            <a:r>
              <a:rPr lang="en-US" sz="1600" b="1" dirty="0" smtClean="0"/>
              <a:t>rder Actions:</a:t>
            </a:r>
          </a:p>
          <a:p>
            <a:pPr marL="285750" indent="-285750">
              <a:buFont typeface="Arial" panose="020B0604020202020204" pitchFamily="34" charset="0"/>
              <a:buChar char="•"/>
            </a:pPr>
            <a:r>
              <a:rPr lang="en-US" sz="1600" b="1" dirty="0"/>
              <a:t>Amend </a:t>
            </a:r>
            <a:r>
              <a:rPr lang="en-US" sz="1600" b="1" dirty="0" smtClean="0"/>
              <a:t>Price - </a:t>
            </a:r>
            <a:r>
              <a:rPr lang="en-US" sz="1600" dirty="0"/>
              <a:t>lose queue </a:t>
            </a:r>
            <a:r>
              <a:rPr lang="en-US" sz="1600" dirty="0" smtClean="0"/>
              <a:t>priority</a:t>
            </a:r>
            <a:endParaRPr lang="en-US" sz="1600" dirty="0"/>
          </a:p>
          <a:p>
            <a:pPr marL="285750" indent="-285750">
              <a:buFont typeface="Arial" panose="020B0604020202020204" pitchFamily="34" charset="0"/>
              <a:buChar char="•"/>
            </a:pPr>
            <a:r>
              <a:rPr lang="en-US" sz="1600" b="1" dirty="0" smtClean="0"/>
              <a:t>Amend </a:t>
            </a:r>
            <a:r>
              <a:rPr lang="en-US" sz="1600" b="1" dirty="0"/>
              <a:t>Quantity </a:t>
            </a:r>
            <a:r>
              <a:rPr lang="en-US" sz="1600" b="1" dirty="0" smtClean="0"/>
              <a:t>up - </a:t>
            </a:r>
            <a:r>
              <a:rPr lang="en-US" sz="1600" dirty="0"/>
              <a:t>lose queue </a:t>
            </a:r>
            <a:r>
              <a:rPr lang="en-US" sz="1600" dirty="0" smtClean="0"/>
              <a:t>priority</a:t>
            </a:r>
            <a:endParaRPr lang="en-US" sz="1600" b="1" dirty="0" smtClean="0"/>
          </a:p>
          <a:p>
            <a:pPr marL="285750" indent="-285750">
              <a:buFont typeface="Arial" panose="020B0604020202020204" pitchFamily="34" charset="0"/>
              <a:buChar char="•"/>
            </a:pPr>
            <a:r>
              <a:rPr lang="en-US" sz="1600" b="1" dirty="0" smtClean="0"/>
              <a:t>Amend Quantity down -</a:t>
            </a:r>
            <a:r>
              <a:rPr lang="en-US" sz="1600" b="1" dirty="0"/>
              <a:t> </a:t>
            </a:r>
            <a:r>
              <a:rPr lang="en-US" sz="1600" b="1" dirty="0" smtClean="0">
                <a:solidFill>
                  <a:srgbClr val="0070C0"/>
                </a:solidFill>
              </a:rPr>
              <a:t>preserve</a:t>
            </a:r>
            <a:r>
              <a:rPr lang="en-US" sz="1600" dirty="0" smtClean="0">
                <a:solidFill>
                  <a:srgbClr val="0070C0"/>
                </a:solidFill>
              </a:rPr>
              <a:t> </a:t>
            </a:r>
            <a:r>
              <a:rPr lang="en-US" sz="1600" dirty="0"/>
              <a:t>queue </a:t>
            </a:r>
            <a:r>
              <a:rPr lang="en-US" sz="1600" dirty="0" smtClean="0"/>
              <a:t>priority</a:t>
            </a:r>
            <a:endParaRPr lang="en-US" sz="1600" dirty="0"/>
          </a:p>
        </p:txBody>
      </p:sp>
    </p:spTree>
    <p:extLst>
      <p:ext uri="{BB962C8B-B14F-4D97-AF65-F5344CB8AC3E}">
        <p14:creationId xmlns:p14="http://schemas.microsoft.com/office/powerpoint/2010/main" val="29759445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smtClean="0"/>
              <a:t>In </a:t>
            </a:r>
            <a:r>
              <a:rPr lang="en-US" sz="1600" dirty="0"/>
              <a:t>certain cases, when Algo need to get execution, it will </a:t>
            </a:r>
            <a:r>
              <a:rPr lang="en-US" sz="1600" b="1" dirty="0">
                <a:solidFill>
                  <a:srgbClr val="0070C0"/>
                </a:solidFill>
              </a:rPr>
              <a:t>send a new order </a:t>
            </a:r>
            <a:r>
              <a:rPr lang="en-US" sz="1600" dirty="0"/>
              <a:t>rather than amending any existing exchange orders to </a:t>
            </a:r>
            <a:r>
              <a:rPr lang="en-US" sz="1600" b="1" dirty="0">
                <a:solidFill>
                  <a:srgbClr val="0070C0"/>
                </a:solidFill>
              </a:rPr>
              <a:t>preserve the original queue priority</a:t>
            </a:r>
            <a:r>
              <a:rPr lang="en-US" sz="1600" dirty="0"/>
              <a:t>. </a:t>
            </a:r>
          </a:p>
          <a:p>
            <a:endParaRPr lang="en-US" sz="1600" dirty="0" smtClean="0"/>
          </a:p>
          <a:p>
            <a:r>
              <a:rPr lang="en-US" sz="1600" dirty="0" smtClean="0"/>
              <a:t>Another </a:t>
            </a:r>
            <a:r>
              <a:rPr lang="en-US" sz="1600" dirty="0"/>
              <a:t>exchange orders manager is to </a:t>
            </a:r>
            <a:r>
              <a:rPr lang="en-US" sz="1600" b="1" dirty="0">
                <a:solidFill>
                  <a:srgbClr val="0070C0"/>
                </a:solidFill>
              </a:rPr>
              <a:t>control the number of orders in the same price queue</a:t>
            </a:r>
            <a:r>
              <a:rPr lang="en-US" sz="1600" dirty="0"/>
              <a:t>. As HK exchange </a:t>
            </a:r>
            <a:r>
              <a:rPr lang="en-US" sz="1600" b="1" dirty="0">
                <a:solidFill>
                  <a:srgbClr val="0070C0"/>
                </a:solidFill>
              </a:rPr>
              <a:t>shows the broker ID </a:t>
            </a:r>
            <a:r>
              <a:rPr lang="en-US" sz="1600" dirty="0"/>
              <a:t>of each order in the price queue, it is generally considered </a:t>
            </a:r>
            <a:r>
              <a:rPr lang="en-US" sz="1600" b="1" dirty="0">
                <a:solidFill>
                  <a:srgbClr val="0070C0"/>
                </a:solidFill>
              </a:rPr>
              <a:t>not a good practice to display too many orders </a:t>
            </a:r>
            <a:r>
              <a:rPr lang="en-US" sz="1600" dirty="0"/>
              <a:t>(Broker ID). The number of orders should be proportion to the numbers of orders in the queues (i.e. the Algo can send more orders if there are many other orders in the queue</a:t>
            </a:r>
            <a:r>
              <a:rPr lang="en-US" sz="1600" dirty="0" smtClean="0"/>
              <a:t>).</a:t>
            </a:r>
          </a:p>
          <a:p>
            <a:endParaRPr lang="en-US" sz="1600" dirty="0"/>
          </a:p>
          <a:p>
            <a:r>
              <a:rPr lang="en-US" sz="1600" dirty="0" smtClean="0"/>
              <a:t>(HK shows Broker ID but not the quantity from each broker ID. If Algo sends too many of small orders, it will displays too many of the same Broker ID. For illiquid order queue, it may be questioned as the broker is trying to create false signal to fool the investors)</a:t>
            </a:r>
          </a:p>
          <a:p>
            <a:endParaRPr lang="en-US" sz="1600" dirty="0"/>
          </a:p>
          <a:p>
            <a:r>
              <a:rPr lang="en-US" sz="1600" i="1" dirty="0">
                <a:solidFill>
                  <a:srgbClr val="00B050"/>
                </a:solidFill>
              </a:rPr>
              <a:t>(Exercise: walk through order modification scenarios)</a:t>
            </a:r>
          </a:p>
          <a:p>
            <a:endParaRPr lang="en-US" sz="1600" dirty="0"/>
          </a:p>
          <a:p>
            <a:endParaRPr lang="en-US" sz="1600" dirty="0"/>
          </a:p>
        </p:txBody>
      </p:sp>
    </p:spTree>
    <p:extLst>
      <p:ext uri="{BB962C8B-B14F-4D97-AF65-F5344CB8AC3E}">
        <p14:creationId xmlns:p14="http://schemas.microsoft.com/office/powerpoint/2010/main" val="1812006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347639178"/>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t>volume patterns are not dominant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1616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 &amp; TWAP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Additional Parameters (VWAP &amp; TWAP)</a:t>
            </a:r>
          </a:p>
          <a:p>
            <a:pPr lvl="1">
              <a:buFont typeface="Arial" panose="020B0604020202020204" pitchFamily="34" charset="0"/>
              <a:buChar char="•"/>
            </a:pPr>
            <a:r>
              <a:rPr lang="en-US" sz="1600" b="1" dirty="0" smtClean="0"/>
              <a:t>POV%</a:t>
            </a:r>
            <a:r>
              <a:rPr lang="en-US" sz="1600" dirty="0" smtClean="0"/>
              <a:t>: it’s a </a:t>
            </a:r>
            <a:r>
              <a:rPr lang="en-US" sz="1600" b="1" dirty="0" smtClean="0">
                <a:solidFill>
                  <a:srgbClr val="0070C0"/>
                </a:solidFill>
              </a:rPr>
              <a:t>volume constraints </a:t>
            </a:r>
            <a:r>
              <a:rPr lang="en-US" sz="1600" dirty="0" smtClean="0"/>
              <a:t>(rather than target) such that while VWAP/TWAP trade over the day gradually, it cannot trade over certain % of market volume. It is usually for relatively large order</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Cleanup Price</a:t>
            </a:r>
            <a:r>
              <a:rPr lang="en-US" sz="1600" dirty="0" smtClean="0"/>
              <a:t>: if the stock reach certain price, Algo </a:t>
            </a:r>
            <a:r>
              <a:rPr lang="en-US" sz="1600" b="1" dirty="0" smtClean="0">
                <a:solidFill>
                  <a:srgbClr val="0070C0"/>
                </a:solidFill>
              </a:rPr>
              <a:t>deviates from the volume curve schedule </a:t>
            </a:r>
            <a:r>
              <a:rPr lang="en-US" sz="1600" dirty="0" smtClean="0"/>
              <a:t>and </a:t>
            </a:r>
            <a:r>
              <a:rPr lang="en-US" sz="1600" b="1" dirty="0" smtClean="0">
                <a:solidFill>
                  <a:srgbClr val="0070C0"/>
                </a:solidFill>
              </a:rPr>
              <a:t>demand liquidity actively </a:t>
            </a:r>
            <a:r>
              <a:rPr lang="en-US" sz="1600" dirty="0" smtClean="0"/>
              <a:t>at or better than the cleanup price. (</a:t>
            </a:r>
            <a:r>
              <a:rPr lang="en-US" sz="1600" i="1" dirty="0" smtClean="0">
                <a:solidFill>
                  <a:srgbClr val="00B050"/>
                </a:solidFill>
              </a:rPr>
              <a:t>what happen when the stock price moved away from cleanup price and order is still not completed?</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smtClean="0"/>
              <a:t>Other Notes</a:t>
            </a:r>
          </a:p>
          <a:p>
            <a:pPr marL="685800" lvl="1">
              <a:buFont typeface="Arial" panose="020B0604020202020204" pitchFamily="34" charset="0"/>
              <a:buChar char="•"/>
            </a:pPr>
            <a:r>
              <a:rPr lang="en-US" sz="1600" b="1" dirty="0">
                <a:solidFill>
                  <a:srgbClr val="0070C0"/>
                </a:solidFill>
              </a:rPr>
              <a:t>Half-day trading</a:t>
            </a:r>
            <a:r>
              <a:rPr lang="en-US" sz="1600" dirty="0"/>
              <a:t> requires special half-day volume curve or map VWAP to TWAP</a:t>
            </a:r>
          </a:p>
          <a:p>
            <a:pPr marL="685800" lvl="1">
              <a:buFont typeface="Arial" panose="020B0604020202020204" pitchFamily="34" charset="0"/>
              <a:buChar char="•"/>
            </a:pPr>
            <a:r>
              <a:rPr lang="en-US" sz="1600" dirty="0" smtClean="0"/>
              <a:t>OTM (Out-of-Money) price and short sell orders may cause </a:t>
            </a:r>
            <a:r>
              <a:rPr lang="en-US" sz="1600" b="1" dirty="0" smtClean="0">
                <a:solidFill>
                  <a:srgbClr val="0070C0"/>
                </a:solidFill>
              </a:rPr>
              <a:t>order stacking</a:t>
            </a:r>
            <a:endParaRPr lang="en-US" sz="1600" b="1" dirty="0">
              <a:solidFill>
                <a:srgbClr val="0070C0"/>
              </a:solidFill>
            </a:endParaRPr>
          </a:p>
          <a:p>
            <a:pPr marL="685800" lvl="1">
              <a:buFont typeface="Arial" panose="020B0604020202020204" pitchFamily="34" charset="0"/>
              <a:buChar char="•"/>
            </a:pPr>
            <a:r>
              <a:rPr lang="en-US" sz="1600" dirty="0" smtClean="0"/>
              <a:t>HK VWAP off </a:t>
            </a:r>
            <a:r>
              <a:rPr lang="en-US" sz="1600" dirty="0"/>
              <a:t>5-6 </a:t>
            </a:r>
            <a:r>
              <a:rPr lang="en-US" sz="1600" dirty="0" smtClean="0"/>
              <a:t>bps; </a:t>
            </a:r>
            <a:r>
              <a:rPr lang="en-US" sz="1600" dirty="0"/>
              <a:t>JP off 1-2 </a:t>
            </a:r>
            <a:r>
              <a:rPr lang="en-US" sz="1600" dirty="0" smtClean="0"/>
              <a:t>bps. May attribute to </a:t>
            </a:r>
            <a:r>
              <a:rPr lang="en-US" sz="1600" dirty="0"/>
              <a:t>retail vs institutional </a:t>
            </a:r>
            <a:r>
              <a:rPr lang="en-US" sz="1400" dirty="0" smtClean="0"/>
              <a:t>flow</a:t>
            </a:r>
          </a:p>
          <a:p>
            <a:endParaRPr lang="en-US" sz="1800" dirty="0"/>
          </a:p>
        </p:txBody>
      </p:sp>
    </p:spTree>
    <p:extLst>
      <p:ext uri="{BB962C8B-B14F-4D97-AF65-F5344CB8AC3E}">
        <p14:creationId xmlns:p14="http://schemas.microsoft.com/office/powerpoint/2010/main" val="814594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graphicFrame>
        <p:nvGraphicFramePr>
          <p:cNvPr id="2" name="Table 1"/>
          <p:cNvGraphicFramePr>
            <a:graphicFrameLocks noGrp="1"/>
          </p:cNvGraphicFramePr>
          <p:nvPr>
            <p:extLst>
              <p:ext uri="{D42A27DB-BD31-4B8C-83A1-F6EECF244321}">
                <p14:modId xmlns:p14="http://schemas.microsoft.com/office/powerpoint/2010/main" val="3386467081"/>
              </p:ext>
            </p:extLst>
          </p:nvPr>
        </p:nvGraphicFramePr>
        <p:xfrm>
          <a:off x="2339752" y="3976262"/>
          <a:ext cx="4032448" cy="2289852"/>
        </p:xfrm>
        <a:graphic>
          <a:graphicData uri="http://schemas.openxmlformats.org/drawingml/2006/table">
            <a:tbl>
              <a:tblPr firstRow="1" bandRow="1">
                <a:tableStyleId>{5C22544A-7EE6-4342-B048-85BDC9FD1C3A}</a:tableStyleId>
              </a:tblPr>
              <a:tblGrid>
                <a:gridCol w="2088232"/>
                <a:gridCol w="1944216"/>
              </a:tblGrid>
              <a:tr h="381642">
                <a:tc>
                  <a:txBody>
                    <a:bodyPr/>
                    <a:lstStyle/>
                    <a:p>
                      <a:pPr algn="r"/>
                      <a:r>
                        <a:rPr lang="en-US" sz="1600" dirty="0" smtClean="0"/>
                        <a:t>Buy Price</a:t>
                      </a:r>
                      <a:endParaRPr lang="en-US" sz="1600" dirty="0"/>
                    </a:p>
                  </a:txBody>
                  <a:tcPr/>
                </a:tc>
                <a:tc>
                  <a:txBody>
                    <a:bodyPr/>
                    <a:lstStyle/>
                    <a:p>
                      <a:r>
                        <a:rPr lang="en-US" sz="1600" dirty="0" smtClean="0"/>
                        <a:t>POV%</a:t>
                      </a:r>
                      <a:endParaRPr lang="en-US" sz="1600" dirty="0"/>
                    </a:p>
                  </a:txBody>
                  <a:tcPr/>
                </a:tc>
              </a:tr>
              <a:tr h="381642">
                <a:tc>
                  <a:txBody>
                    <a:bodyPr/>
                    <a:lstStyle/>
                    <a:p>
                      <a:pPr algn="r"/>
                      <a:r>
                        <a:rPr lang="en-US" sz="1600" dirty="0" smtClean="0"/>
                        <a:t>5.6</a:t>
                      </a:r>
                      <a:endParaRPr lang="en-US" sz="1600" dirty="0"/>
                    </a:p>
                  </a:txBody>
                  <a:tcPr/>
                </a:tc>
                <a:tc>
                  <a:txBody>
                    <a:bodyPr/>
                    <a:lstStyle/>
                    <a:p>
                      <a:r>
                        <a:rPr lang="en-US" sz="1600" dirty="0" smtClean="0"/>
                        <a:t>10</a:t>
                      </a:r>
                      <a:endParaRPr lang="en-US" sz="1600" dirty="0"/>
                    </a:p>
                  </a:txBody>
                  <a:tcPr/>
                </a:tc>
              </a:tr>
              <a:tr h="381642">
                <a:tc>
                  <a:txBody>
                    <a:bodyPr/>
                    <a:lstStyle/>
                    <a:p>
                      <a:pPr algn="r"/>
                      <a:r>
                        <a:rPr lang="en-US" sz="1600" dirty="0" smtClean="0"/>
                        <a:t>5.5</a:t>
                      </a:r>
                      <a:endParaRPr lang="en-US" sz="1600" dirty="0"/>
                    </a:p>
                  </a:txBody>
                  <a:tcPr/>
                </a:tc>
                <a:tc>
                  <a:txBody>
                    <a:bodyPr/>
                    <a:lstStyle/>
                    <a:p>
                      <a:r>
                        <a:rPr lang="en-US" sz="1600" dirty="0" smtClean="0"/>
                        <a:t>15</a:t>
                      </a:r>
                      <a:endParaRPr lang="en-US" sz="1600" dirty="0"/>
                    </a:p>
                  </a:txBody>
                  <a:tcPr/>
                </a:tc>
              </a:tr>
              <a:tr h="381642">
                <a:tc>
                  <a:txBody>
                    <a:bodyPr/>
                    <a:lstStyle/>
                    <a:p>
                      <a:pPr algn="r"/>
                      <a:r>
                        <a:rPr lang="en-US" sz="1600" dirty="0" smtClean="0"/>
                        <a:t>Arrival </a:t>
                      </a:r>
                      <a:r>
                        <a:rPr lang="en-US" sz="1600" dirty="0" err="1" smtClean="0"/>
                        <a:t>Px</a:t>
                      </a:r>
                      <a:r>
                        <a:rPr lang="en-US" sz="1600" dirty="0" smtClean="0"/>
                        <a:t> </a:t>
                      </a:r>
                      <a:r>
                        <a:rPr lang="en-US" sz="1600" dirty="0" smtClean="0">
                          <a:sym typeface="Wingdings" panose="05000000000000000000" pitchFamily="2" charset="2"/>
                        </a:rPr>
                        <a:t> </a:t>
                      </a:r>
                      <a:r>
                        <a:rPr lang="en-US" sz="1600" dirty="0" smtClean="0"/>
                        <a:t>5.4</a:t>
                      </a:r>
                      <a:endParaRPr lang="en-US" sz="1600" dirty="0"/>
                    </a:p>
                  </a:txBody>
                  <a:tcPr/>
                </a:tc>
                <a:tc>
                  <a:txBody>
                    <a:bodyPr/>
                    <a:lstStyle/>
                    <a:p>
                      <a:r>
                        <a:rPr lang="en-US" sz="1600" dirty="0" smtClean="0"/>
                        <a:t>20</a:t>
                      </a:r>
                      <a:endParaRPr lang="en-US" sz="1600" dirty="0"/>
                    </a:p>
                  </a:txBody>
                  <a:tcPr/>
                </a:tc>
              </a:tr>
              <a:tr h="381642">
                <a:tc>
                  <a:txBody>
                    <a:bodyPr/>
                    <a:lstStyle/>
                    <a:p>
                      <a:pPr algn="r"/>
                      <a:r>
                        <a:rPr lang="en-US" sz="1600" dirty="0" smtClean="0"/>
                        <a:t>5.3</a:t>
                      </a:r>
                      <a:endParaRPr lang="en-US" sz="1600" dirty="0"/>
                    </a:p>
                  </a:txBody>
                  <a:tcPr/>
                </a:tc>
                <a:tc>
                  <a:txBody>
                    <a:bodyPr/>
                    <a:lstStyle/>
                    <a:p>
                      <a:r>
                        <a:rPr lang="en-US" sz="1600" dirty="0" smtClean="0"/>
                        <a:t>25</a:t>
                      </a:r>
                      <a:endParaRPr lang="en-US" sz="1600" dirty="0"/>
                    </a:p>
                  </a:txBody>
                  <a:tcPr/>
                </a:tc>
              </a:tr>
              <a:tr h="381642">
                <a:tc>
                  <a:txBody>
                    <a:bodyPr/>
                    <a:lstStyle/>
                    <a:p>
                      <a:pPr algn="r"/>
                      <a:r>
                        <a:rPr lang="en-US" sz="1600" dirty="0" smtClean="0"/>
                        <a:t>5.2</a:t>
                      </a:r>
                      <a:endParaRPr lang="en-US" sz="1600" dirty="0"/>
                    </a:p>
                  </a:txBody>
                  <a:tcPr/>
                </a:tc>
                <a:tc>
                  <a:txBody>
                    <a:bodyPr/>
                    <a:lstStyle/>
                    <a:p>
                      <a:r>
                        <a:rPr lang="en-US" sz="1600" dirty="0" smtClean="0"/>
                        <a:t>30</a:t>
                      </a:r>
                      <a:endParaRPr lang="en-US" sz="1600" dirty="0"/>
                    </a:p>
                  </a:txBody>
                  <a:tcPr/>
                </a:tc>
              </a:tr>
            </a:tbl>
          </a:graphicData>
        </a:graphic>
      </p:graphicFrame>
    </p:spTree>
    <p:extLst>
      <p:ext uri="{BB962C8B-B14F-4D97-AF65-F5344CB8AC3E}">
        <p14:creationId xmlns:p14="http://schemas.microsoft.com/office/powerpoint/2010/main" val="36191428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POV% schedule varies from different stocks. It is generally based on the stock cost model where mainly taking into account the historical </a:t>
            </a:r>
            <a:r>
              <a:rPr lang="en-US" sz="1800" b="1" dirty="0" smtClean="0">
                <a:solidFill>
                  <a:srgbClr val="0070C0"/>
                </a:solidFill>
              </a:rPr>
              <a:t>volume pattern</a:t>
            </a:r>
            <a:r>
              <a:rPr lang="en-US" sz="1800" b="1" dirty="0" smtClean="0"/>
              <a:t>, </a:t>
            </a:r>
            <a:r>
              <a:rPr lang="en-US" sz="1800" b="1" dirty="0" smtClean="0">
                <a:solidFill>
                  <a:srgbClr val="0070C0"/>
                </a:solidFill>
              </a:rPr>
              <a:t>liquidity</a:t>
            </a:r>
            <a:r>
              <a:rPr lang="en-US" sz="1800" b="1" dirty="0" smtClean="0"/>
              <a:t> </a:t>
            </a:r>
            <a:r>
              <a:rPr lang="en-US" sz="1800" dirty="0" smtClean="0"/>
              <a:t>and </a:t>
            </a:r>
            <a:r>
              <a:rPr lang="en-US" sz="1800" b="1" dirty="0" smtClean="0">
                <a:solidFill>
                  <a:srgbClr val="0070C0"/>
                </a:solidFill>
              </a:rPr>
              <a:t>volatility</a:t>
            </a:r>
            <a:r>
              <a:rPr lang="en-US" sz="1800" dirty="0" smtClean="0"/>
              <a:t>.</a:t>
            </a:r>
          </a:p>
          <a:p>
            <a:endParaRPr lang="en-US" sz="1800" dirty="0" smtClean="0"/>
          </a:p>
          <a:p>
            <a:pPr>
              <a:buFont typeface="Arial" panose="020B0604020202020204" pitchFamily="34" charset="0"/>
              <a:buChar char="•"/>
            </a:pPr>
            <a:r>
              <a:rPr lang="en-US" sz="1800" dirty="0" smtClean="0"/>
              <a:t>The model implicitly assumes “</a:t>
            </a:r>
            <a:r>
              <a:rPr lang="en-US" sz="1800" b="1" dirty="0" smtClean="0">
                <a:solidFill>
                  <a:srgbClr val="0070C0"/>
                </a:solidFill>
              </a:rPr>
              <a:t>mean reversion</a:t>
            </a:r>
            <a:r>
              <a:rPr lang="en-US" sz="1800" dirty="0" smtClean="0"/>
              <a:t>” </a:t>
            </a:r>
            <a:r>
              <a:rPr lang="en-US" sz="1800" dirty="0"/>
              <a:t>(i.e. prices and returns eventually move back </a:t>
            </a:r>
            <a:r>
              <a:rPr lang="en-US" sz="1800" dirty="0" smtClean="0"/>
              <a:t>towards </a:t>
            </a:r>
            <a:r>
              <a:rPr lang="en-US" sz="1800" dirty="0"/>
              <a:t>the mean or </a:t>
            </a:r>
            <a:r>
              <a:rPr lang="en-US" sz="1800" dirty="0" smtClean="0"/>
              <a:t>average). If stock is trending, may  use other </a:t>
            </a:r>
            <a:r>
              <a:rPr lang="en-US" sz="1800" dirty="0" err="1" smtClean="0"/>
              <a:t>Algos</a:t>
            </a:r>
            <a:r>
              <a:rPr lang="en-US" sz="1800" dirty="0" smtClean="0"/>
              <a:t> (</a:t>
            </a:r>
            <a:r>
              <a:rPr lang="en-US" sz="1800" i="1" dirty="0" smtClean="0">
                <a:solidFill>
                  <a:srgbClr val="00B050"/>
                </a:solidFill>
              </a:rPr>
              <a:t>which one?</a:t>
            </a:r>
            <a:r>
              <a:rPr lang="en-US" sz="1800" dirty="0" smtClean="0"/>
              <a:t>).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u="sng" dirty="0" smtClean="0"/>
              <a:t>Order Placement</a:t>
            </a:r>
            <a:r>
              <a:rPr lang="en-US" sz="1800" dirty="0" smtClean="0"/>
              <a:t>: the way to </a:t>
            </a:r>
            <a:r>
              <a:rPr lang="en-US" sz="1800" dirty="0"/>
              <a:t>place the orders (price and quantities) to the exchange to achieve the schedule while getting the best possible </a:t>
            </a:r>
            <a:r>
              <a:rPr lang="en-US" sz="1800" dirty="0" smtClean="0"/>
              <a:t>price is the </a:t>
            </a:r>
            <a:r>
              <a:rPr lang="en-US" sz="1800" b="1" dirty="0" smtClean="0">
                <a:solidFill>
                  <a:srgbClr val="0070C0"/>
                </a:solidFill>
              </a:rPr>
              <a:t>same as in VWAP</a:t>
            </a:r>
            <a:endParaRPr lang="en-US" sz="1800" b="1" dirty="0">
              <a:solidFill>
                <a:srgbClr val="0070C0"/>
              </a:solidFill>
            </a:endParaRPr>
          </a:p>
        </p:txBody>
      </p:sp>
    </p:spTree>
    <p:extLst>
      <p:ext uri="{BB962C8B-B14F-4D97-AF65-F5344CB8AC3E}">
        <p14:creationId xmlns:p14="http://schemas.microsoft.com/office/powerpoint/2010/main" val="17038166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469144179"/>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17701371"/>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2214539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Assessment</a:t>
            </a:r>
          </a:p>
        </p:txBody>
      </p:sp>
      <p:sp>
        <p:nvSpPr>
          <p:cNvPr id="7" name="Content Placeholder 1"/>
          <p:cNvSpPr txBox="1">
            <a:spLocks/>
          </p:cNvSpPr>
          <p:nvPr/>
        </p:nvSpPr>
        <p:spPr>
          <a:xfrm>
            <a:off x="395536" y="1700808"/>
            <a:ext cx="8568952"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Continuous </a:t>
            </a:r>
            <a:r>
              <a:rPr lang="en-US" sz="1800" b="1" dirty="0">
                <a:solidFill>
                  <a:srgbClr val="0070C0"/>
                </a:solidFill>
              </a:rPr>
              <a:t>Assessment </a:t>
            </a:r>
            <a:r>
              <a:rPr lang="en-US" sz="1800" b="1" dirty="0" smtClean="0">
                <a:solidFill>
                  <a:srgbClr val="0070C0"/>
                </a:solidFill>
              </a:rPr>
              <a:t>(20</a:t>
            </a:r>
            <a:r>
              <a:rPr lang="en-US" sz="1800" b="1" dirty="0">
                <a:solidFill>
                  <a:srgbClr val="0070C0"/>
                </a:solidFill>
              </a:rPr>
              <a:t>%): </a:t>
            </a:r>
            <a:r>
              <a:rPr lang="en-US" sz="1800" dirty="0"/>
              <a:t>In-class </a:t>
            </a:r>
            <a:r>
              <a:rPr lang="en-US" sz="1800" dirty="0" smtClean="0"/>
              <a:t>exercises and discussions</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Group Presentation </a:t>
            </a:r>
            <a:r>
              <a:rPr lang="en-US" sz="1800" b="1" dirty="0" smtClean="0">
                <a:solidFill>
                  <a:srgbClr val="0070C0"/>
                </a:solidFill>
              </a:rPr>
              <a:t>(40</a:t>
            </a:r>
            <a:r>
              <a:rPr lang="en-US" sz="1800" b="1" dirty="0">
                <a:solidFill>
                  <a:srgbClr val="0070C0"/>
                </a:solidFill>
              </a:rPr>
              <a:t>%): </a:t>
            </a:r>
            <a:r>
              <a:rPr lang="en-US" sz="1800" dirty="0" smtClean="0"/>
              <a:t>group presentation demonstrating </a:t>
            </a:r>
            <a:r>
              <a:rPr lang="en-US" sz="1800" dirty="0"/>
              <a:t>the usage of </a:t>
            </a:r>
            <a:r>
              <a:rPr lang="en-US" sz="1800" dirty="0" smtClean="0"/>
              <a:t>Machine Learning in Algorithmic trading</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solidFill>
                  <a:srgbClr val="0070C0"/>
                </a:solidFill>
              </a:rPr>
              <a:t>Exam </a:t>
            </a:r>
            <a:r>
              <a:rPr lang="en-US" sz="1800" b="1" dirty="0">
                <a:solidFill>
                  <a:srgbClr val="0070C0"/>
                </a:solidFill>
              </a:rPr>
              <a:t>(40%): </a:t>
            </a:r>
            <a:r>
              <a:rPr lang="en-US" sz="1800" dirty="0" smtClean="0"/>
              <a:t>Written exam</a:t>
            </a: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Tree>
    <p:extLst>
      <p:ext uri="{BB962C8B-B14F-4D97-AF65-F5344CB8AC3E}">
        <p14:creationId xmlns:p14="http://schemas.microsoft.com/office/powerpoint/2010/main" val="2812937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Some ETF funds (like HK Tracker Fund </a:t>
            </a:r>
            <a:r>
              <a:rPr lang="zh-TW" altLang="en-US" sz="1800" dirty="0"/>
              <a:t>盈富</a:t>
            </a:r>
            <a:r>
              <a:rPr lang="zh-TW" altLang="en-US" sz="1800" dirty="0" smtClean="0"/>
              <a:t>基金</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The </a:t>
            </a:r>
            <a:r>
              <a:rPr lang="en-US" sz="1800" dirty="0"/>
              <a:t>constituents </a:t>
            </a:r>
            <a:r>
              <a:rPr lang="en-US" sz="1800" dirty="0" smtClean="0"/>
              <a:t>may be </a:t>
            </a:r>
            <a:r>
              <a:rPr lang="en-US" sz="1800" b="1" dirty="0" smtClean="0">
                <a:solidFill>
                  <a:srgbClr val="0070C0"/>
                </a:solidFill>
              </a:rPr>
              <a:t>re-weighted or new stocks will be added </a:t>
            </a:r>
            <a:r>
              <a:rPr lang="en-US" sz="1800" dirty="0" smtClean="0"/>
              <a:t>to the index. The ETF funds need to adjust the portfolio according to the new weighting</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the transaction performance are </a:t>
            </a:r>
            <a:r>
              <a:rPr lang="en-US" sz="1800" b="1" dirty="0" smtClean="0">
                <a:solidFill>
                  <a:srgbClr val="0070C0"/>
                </a:solidFill>
              </a:rPr>
              <a:t>mark-to-market by the closing price</a:t>
            </a:r>
            <a:r>
              <a:rPr lang="en-US" sz="1800" dirty="0" smtClean="0"/>
              <a:t>, use Market-on-Close Algo to benchmark with the closing price</a:t>
            </a:r>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9527708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2276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12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Market-on-Close (MOC) Algo benchmarks </a:t>
            </a:r>
            <a:r>
              <a:rPr lang="en-US" sz="1800" dirty="0"/>
              <a:t>with the </a:t>
            </a:r>
            <a:r>
              <a:rPr lang="en-US" sz="1800" b="1" dirty="0">
                <a:solidFill>
                  <a:srgbClr val="0070C0"/>
                </a:solidFill>
              </a:rPr>
              <a:t>closing </a:t>
            </a:r>
            <a:r>
              <a:rPr lang="en-US" sz="1800" b="1" dirty="0" smtClean="0">
                <a:solidFill>
                  <a:srgbClr val="0070C0"/>
                </a:solidFill>
              </a:rPr>
              <a:t>price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Daily closing trade or </a:t>
            </a:r>
            <a:r>
              <a:rPr lang="en-US" sz="1800" b="1" dirty="0" smtClean="0">
                <a:solidFill>
                  <a:srgbClr val="0070C0"/>
                </a:solidFill>
              </a:rPr>
              <a:t>Index Rebalance</a:t>
            </a:r>
            <a:r>
              <a:rPr lang="en-US" sz="1800" dirty="0" smtClean="0"/>
              <a:t> trade where the index </a:t>
            </a:r>
            <a:r>
              <a:rPr lang="en-US" sz="1800" dirty="0"/>
              <a:t>constituents </a:t>
            </a:r>
            <a:r>
              <a:rPr lang="en-US" sz="1800" b="1" dirty="0" smtClean="0">
                <a:solidFill>
                  <a:srgbClr val="0070C0"/>
                </a:solidFill>
              </a:rPr>
              <a:t>re-weighting </a:t>
            </a:r>
            <a:r>
              <a:rPr lang="en-US" sz="1800" b="1" dirty="0">
                <a:solidFill>
                  <a:srgbClr val="0070C0"/>
                </a:solidFill>
              </a:rPr>
              <a:t>or </a:t>
            </a:r>
            <a:r>
              <a:rPr lang="en-US" sz="1800" b="1" dirty="0" smtClean="0">
                <a:solidFill>
                  <a:srgbClr val="0070C0"/>
                </a:solidFill>
              </a:rPr>
              <a:t>adding new stocks</a:t>
            </a:r>
            <a:r>
              <a:rPr lang="en-US" sz="1800" dirty="0" smtClean="0"/>
              <a:t>. </a:t>
            </a:r>
            <a:r>
              <a:rPr lang="en-US" sz="1800" dirty="0"/>
              <a:t>The ETF funds need to adjust the portfolio according to the new </a:t>
            </a:r>
            <a:r>
              <a:rPr lang="en-US" sz="1800" dirty="0" smtClean="0"/>
              <a:t>weighting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Orders </a:t>
            </a:r>
            <a:r>
              <a:rPr lang="en-US" sz="1800" b="1" dirty="0">
                <a:solidFill>
                  <a:srgbClr val="0070C0"/>
                </a:solidFill>
              </a:rPr>
              <a:t>non-completion can be hedged by the Index </a:t>
            </a:r>
            <a:r>
              <a:rPr lang="en-US" sz="1800" b="1" dirty="0" smtClean="0">
                <a:solidFill>
                  <a:srgbClr val="0070C0"/>
                </a:solidFill>
              </a:rPr>
              <a:t>Future</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t>Risk MOC</a:t>
            </a:r>
            <a:r>
              <a:rPr lang="en-US" sz="1800" dirty="0" smtClean="0"/>
              <a:t>: the firm </a:t>
            </a:r>
            <a:r>
              <a:rPr lang="en-US" sz="1800" b="1" dirty="0" smtClean="0">
                <a:solidFill>
                  <a:srgbClr val="0070C0"/>
                </a:solidFill>
              </a:rPr>
              <a:t>takes the positions and guarantee performance </a:t>
            </a:r>
            <a:r>
              <a:rPr lang="en-US" sz="1800" dirty="0" smtClean="0"/>
              <a:t>(e.g. 10bps better than closing price)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Agency MOC</a:t>
            </a:r>
            <a:r>
              <a:rPr lang="en-US" sz="1800" dirty="0" smtClean="0"/>
              <a:t>: the firm purely acts as broker for conducting the transactions</a:t>
            </a: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7492472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 The ratio is decided by the trader</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objective is to balance the </a:t>
            </a:r>
            <a:r>
              <a:rPr lang="en-US" sz="1800" b="1" dirty="0">
                <a:solidFill>
                  <a:srgbClr val="0070C0"/>
                </a:solidFill>
              </a:rPr>
              <a:t>price improvement from the pre-trade portion </a:t>
            </a:r>
            <a:r>
              <a:rPr lang="en-US" sz="1800" dirty="0"/>
              <a:t>vs the on-close portion which support the closing price itself.</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the order is in </a:t>
            </a:r>
            <a:r>
              <a:rPr lang="en-US" sz="1800" b="1" dirty="0" smtClean="0">
                <a:solidFill>
                  <a:srgbClr val="0070C0"/>
                </a:solidFill>
              </a:rPr>
              <a:t>right flow</a:t>
            </a:r>
            <a:r>
              <a:rPr lang="en-US" sz="1800" dirty="0" smtClean="0"/>
              <a:t> (e.g. buying a name which is adding to the index or re-weighting upward), the stock is </a:t>
            </a:r>
            <a:r>
              <a:rPr lang="en-US" sz="1800" b="1" dirty="0" smtClean="0">
                <a:solidFill>
                  <a:srgbClr val="0070C0"/>
                </a:solidFill>
              </a:rPr>
              <a:t>expected to have large buy pressure </a:t>
            </a:r>
            <a:r>
              <a:rPr lang="en-US" sz="1800" dirty="0" smtClean="0"/>
              <a:t>during the closing that should </a:t>
            </a:r>
            <a:r>
              <a:rPr lang="en-US" sz="1800" b="1" dirty="0">
                <a:solidFill>
                  <a:srgbClr val="0070C0"/>
                </a:solidFill>
              </a:rPr>
              <a:t>potentially push up the closing price</a:t>
            </a:r>
            <a:r>
              <a:rPr lang="en-US" sz="1800" dirty="0" smtClean="0"/>
              <a:t>. Hence the </a:t>
            </a:r>
            <a:r>
              <a:rPr lang="en-US" sz="1800" b="1" dirty="0">
                <a:solidFill>
                  <a:srgbClr val="0070C0"/>
                </a:solidFill>
              </a:rPr>
              <a:t>pre-trade portion (executed before closing) should have lower price </a:t>
            </a:r>
            <a:r>
              <a:rPr lang="en-US" sz="1800" dirty="0" smtClean="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1259632" y="5500622"/>
            <a:ext cx="5904655" cy="830997"/>
          </a:xfrm>
          <a:prstGeom prst="rect">
            <a:avLst/>
          </a:prstGeom>
          <a:noFill/>
        </p:spPr>
        <p:txBody>
          <a:bodyPr wrap="square" rtlCol="0">
            <a:spAutoFit/>
          </a:bodyPr>
          <a:lstStyle/>
          <a:p>
            <a:r>
              <a:rPr lang="en-US" sz="1600" i="1" dirty="0">
                <a:solidFill>
                  <a:srgbClr val="00B050"/>
                </a:solidFill>
              </a:rPr>
              <a:t>(If pre-trade can generally improve the price performance, why not 100% pre-trade the MOC order?)</a:t>
            </a:r>
          </a:p>
          <a:p>
            <a:endParaRPr lang="en-US" sz="1600" dirty="0"/>
          </a:p>
        </p:txBody>
      </p:sp>
    </p:spTree>
    <p:extLst>
      <p:ext uri="{BB962C8B-B14F-4D97-AF65-F5344CB8AC3E}">
        <p14:creationId xmlns:p14="http://schemas.microsoft.com/office/powerpoint/2010/main" val="30884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is generally done via </a:t>
            </a:r>
            <a:r>
              <a:rPr lang="en-US" sz="1800" b="1" dirty="0" smtClean="0">
                <a:solidFill>
                  <a:srgbClr val="0070C0"/>
                </a:solidFill>
              </a:rPr>
              <a:t>VWAP-style</a:t>
            </a:r>
            <a:r>
              <a:rPr lang="en-US" sz="1800" dirty="0" smtClean="0"/>
              <a:t> with a </a:t>
            </a:r>
            <a:r>
              <a:rPr lang="en-US" sz="1800" b="1" dirty="0" smtClean="0">
                <a:solidFill>
                  <a:srgbClr val="0070C0"/>
                </a:solidFill>
              </a:rPr>
              <a:t>reverse</a:t>
            </a:r>
            <a:r>
              <a:rPr lang="en-US" sz="1800" dirty="0" smtClean="0"/>
              <a:t> volume curve (calculated backwards from closing time)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order start time is </a:t>
            </a:r>
            <a:r>
              <a:rPr lang="en-US" sz="1800" b="1" dirty="0">
                <a:solidFill>
                  <a:srgbClr val="0070C0"/>
                </a:solidFill>
              </a:rPr>
              <a:t>calculated by ADV </a:t>
            </a:r>
            <a:r>
              <a:rPr lang="en-US" sz="1800" dirty="0"/>
              <a:t>(or Rebalance </a:t>
            </a:r>
            <a:r>
              <a:rPr lang="en-US" sz="1800" dirty="0" smtClean="0"/>
              <a:t>ADV) or manually input a start time.</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sp>
        <p:nvSpPr>
          <p:cNvPr id="2" name="Lightning Bolt 1"/>
          <p:cNvSpPr/>
          <p:nvPr/>
        </p:nvSpPr>
        <p:spPr bwMode="auto">
          <a:xfrm>
            <a:off x="2334444" y="4077072"/>
            <a:ext cx="581372" cy="648072"/>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4265476"/>
            <a:ext cx="8568952" cy="1477328"/>
          </a:xfrm>
          <a:prstGeom prst="rect">
            <a:avLst/>
          </a:prstGeom>
          <a:noFill/>
        </p:spPr>
        <p:txBody>
          <a:bodyPr wrap="square" rtlCol="0">
            <a:spAutoFit/>
          </a:bodyPr>
          <a:lstStyle/>
          <a:p>
            <a:pPr marL="0" indent="0"/>
            <a:r>
              <a:rPr lang="en-US" sz="1800" dirty="0">
                <a:solidFill>
                  <a:srgbClr val="FF0000"/>
                </a:solidFill>
              </a:rPr>
              <a:t>Incidents </a:t>
            </a:r>
            <a:r>
              <a:rPr lang="en-US" sz="1800" dirty="0" smtClean="0">
                <a:solidFill>
                  <a:srgbClr val="FF0000"/>
                </a:solidFill>
              </a:rPr>
              <a:t>Sharing</a:t>
            </a:r>
          </a:p>
          <a:p>
            <a:pPr marL="0" indent="0"/>
            <a:endParaRPr lang="en-US" sz="1800" dirty="0" smtClean="0">
              <a:solidFill>
                <a:srgbClr val="FF0000"/>
              </a:solidFill>
            </a:endParaRPr>
          </a:p>
          <a:p>
            <a:pPr marL="285750" indent="-285750">
              <a:buFont typeface="Arial" panose="020B0604020202020204" pitchFamily="34" charset="0"/>
              <a:buChar char="•"/>
            </a:pPr>
            <a:r>
              <a:rPr lang="en-US" sz="1800" dirty="0" smtClean="0">
                <a:solidFill>
                  <a:srgbClr val="FF0000"/>
                </a:solidFill>
              </a:rPr>
              <a:t>Daily </a:t>
            </a:r>
            <a:r>
              <a:rPr lang="en-US" sz="1800" dirty="0">
                <a:solidFill>
                  <a:srgbClr val="FF0000"/>
                </a:solidFill>
              </a:rPr>
              <a:t>MOC vs Rebalance MOC parameters input</a:t>
            </a:r>
          </a:p>
          <a:p>
            <a:pPr marL="285750" indent="-285750">
              <a:buFont typeface="Arial" panose="020B0604020202020204" pitchFamily="34" charset="0"/>
              <a:buChar char="•"/>
            </a:pPr>
            <a:r>
              <a:rPr lang="en-US" sz="1800" dirty="0">
                <a:solidFill>
                  <a:srgbClr val="FF0000"/>
                </a:solidFill>
              </a:rPr>
              <a:t>Before HK closing auction, jammed </a:t>
            </a:r>
            <a:r>
              <a:rPr lang="en-US" sz="1800" dirty="0" smtClean="0">
                <a:solidFill>
                  <a:srgbClr val="FF0000"/>
                </a:solidFill>
              </a:rPr>
              <a:t>the last </a:t>
            </a:r>
            <a:r>
              <a:rPr lang="en-US" sz="1800" dirty="0">
                <a:solidFill>
                  <a:srgbClr val="FF0000"/>
                </a:solidFill>
              </a:rPr>
              <a:t>1-min throttle </a:t>
            </a:r>
            <a:r>
              <a:rPr lang="en-US" sz="1800" dirty="0" smtClean="0">
                <a:solidFill>
                  <a:srgbClr val="FF0000"/>
                </a:solidFill>
              </a:rPr>
              <a:t>and orders </a:t>
            </a:r>
            <a:r>
              <a:rPr lang="en-US" sz="1800" dirty="0">
                <a:solidFill>
                  <a:srgbClr val="FF0000"/>
                </a:solidFill>
              </a:rPr>
              <a:t>incompletion</a:t>
            </a:r>
          </a:p>
        </p:txBody>
      </p:sp>
    </p:spTree>
    <p:extLst>
      <p:ext uri="{BB962C8B-B14F-4D97-AF65-F5344CB8AC3E}">
        <p14:creationId xmlns:p14="http://schemas.microsoft.com/office/powerpoint/2010/main" val="239248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volume curve</a:t>
            </a:r>
            <a:endParaRPr lang="en-US" sz="1800" i="1" dirty="0" smtClean="0">
              <a:solidFill>
                <a:srgbClr val="00B05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aphicFrame>
        <p:nvGraphicFramePr>
          <p:cNvPr id="2" name="Chart 1"/>
          <p:cNvGraphicFramePr/>
          <p:nvPr>
            <p:extLst>
              <p:ext uri="{D42A27DB-BD31-4B8C-83A1-F6EECF244321}">
                <p14:modId xmlns:p14="http://schemas.microsoft.com/office/powerpoint/2010/main" val="815314472"/>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639913" y="3805589"/>
            <a:ext cx="3582144"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Why is the </a:t>
            </a:r>
            <a:r>
              <a:rPr lang="en-US" sz="1600" dirty="0"/>
              <a:t>shape of the MOC volume curve is 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sp>
        <p:nvSpPr>
          <p:cNvPr id="6" name="TextBox 5"/>
          <p:cNvSpPr txBox="1"/>
          <p:nvPr/>
        </p:nvSpPr>
        <p:spPr>
          <a:xfrm>
            <a:off x="1835696" y="2492896"/>
            <a:ext cx="4392488" cy="984885"/>
          </a:xfrm>
          <a:prstGeom prst="rect">
            <a:avLst/>
          </a:prstGeom>
          <a:noFill/>
        </p:spPr>
        <p:txBody>
          <a:bodyPr wrap="square" rtlCol="0">
            <a:spAutoFit/>
          </a:bodyPr>
          <a:lstStyle/>
          <a:p>
            <a:r>
              <a:rPr lang="en-US" sz="2000" dirty="0"/>
              <a:t>Traders adjust the volume </a:t>
            </a:r>
            <a:r>
              <a:rPr lang="en-US" sz="2000" b="1" dirty="0">
                <a:solidFill>
                  <a:srgbClr val="0070C0"/>
                </a:solidFill>
              </a:rPr>
              <a:t>skewness towards the closing time</a:t>
            </a:r>
            <a:r>
              <a:rPr lang="en-US" sz="2000" dirty="0"/>
              <a:t>.</a:t>
            </a:r>
          </a:p>
          <a:p>
            <a:endParaRPr lang="en-US" sz="1800" dirty="0"/>
          </a:p>
        </p:txBody>
      </p:sp>
      <p:cxnSp>
        <p:nvCxnSpPr>
          <p:cNvPr id="9" name="Straight Arrow Connector 8"/>
          <p:cNvCxnSpPr/>
          <p:nvPr/>
        </p:nvCxnSpPr>
        <p:spPr bwMode="auto">
          <a:xfrm>
            <a:off x="5148064" y="3032551"/>
            <a:ext cx="1080120" cy="10445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379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5202957" cy="1617079"/>
            <a:chOff x="1259632" y="2726539"/>
            <a:chExt cx="5202957"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5004048" y="4005064"/>
              <a:ext cx="1458541" cy="338554"/>
            </a:xfrm>
            <a:prstGeom prst="rect">
              <a:avLst/>
            </a:prstGeom>
            <a:noFill/>
          </p:spPr>
          <p:txBody>
            <a:bodyPr wrap="none" rtlCol="0">
              <a:spAutoFit/>
            </a:bodyPr>
            <a:lstStyle/>
            <a:p>
              <a:r>
                <a:rPr lang="en-US" sz="1600" dirty="0" smtClean="0"/>
                <a:t>Effective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797152"/>
            <a:ext cx="770485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After announce date, keep track of the </a:t>
            </a:r>
            <a:r>
              <a:rPr lang="en-US" b="1" dirty="0" smtClean="0">
                <a:solidFill>
                  <a:srgbClr val="0070C0"/>
                </a:solidFill>
              </a:rPr>
              <a:t>stocks daily volume vs ADV </a:t>
            </a:r>
            <a:r>
              <a:rPr lang="en-US" dirty="0" smtClean="0"/>
              <a:t>until effective date </a:t>
            </a:r>
          </a:p>
          <a:p>
            <a:pPr marL="285750" indent="-285750">
              <a:buFont typeface="Arial" panose="020B0604020202020204" pitchFamily="34" charset="0"/>
              <a:buChar char="•"/>
            </a:pPr>
            <a:r>
              <a:rPr lang="en-US" dirty="0" smtClean="0"/>
              <a:t>The excess to the ADV volume could be the </a:t>
            </a:r>
            <a:r>
              <a:rPr lang="en-US" b="1" dirty="0" smtClean="0">
                <a:solidFill>
                  <a:srgbClr val="0070C0"/>
                </a:solidFill>
              </a:rPr>
              <a:t>counter-flow orders </a:t>
            </a:r>
            <a:r>
              <a:rPr lang="en-US" dirty="0" smtClean="0"/>
              <a:t>(non-index tracking funds). Larger counter-flow volume mean more towards On-Close portion</a:t>
            </a:r>
          </a:p>
          <a:p>
            <a:pPr marL="285750" indent="-285750">
              <a:buFont typeface="Arial" panose="020B0604020202020204" pitchFamily="34" charset="0"/>
              <a:buChar char="•"/>
            </a:pPr>
            <a:r>
              <a:rPr lang="en-US" dirty="0" smtClean="0"/>
              <a:t>Look at </a:t>
            </a:r>
            <a:r>
              <a:rPr lang="en-US" b="1" dirty="0" smtClean="0">
                <a:solidFill>
                  <a:srgbClr val="0070C0"/>
                </a:solidFill>
              </a:rPr>
              <a:t>previous similar index rebalance </a:t>
            </a:r>
            <a:r>
              <a:rPr lang="en-US" dirty="0" smtClean="0"/>
              <a:t>trades and volumes</a:t>
            </a:r>
            <a:endParaRPr lang="en-US" dirty="0"/>
          </a:p>
        </p:txBody>
      </p:sp>
    </p:spTree>
    <p:extLst>
      <p:ext uri="{BB962C8B-B14F-4D97-AF65-F5344CB8AC3E}">
        <p14:creationId xmlns:p14="http://schemas.microsoft.com/office/powerpoint/2010/main" val="39760513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692905167"/>
              </p:ext>
            </p:extLst>
          </p:nvPr>
        </p:nvGraphicFramePr>
        <p:xfrm>
          <a:off x="467544" y="1628800"/>
          <a:ext cx="8064895" cy="4685373"/>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p>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r>
                        <a:rPr lang="en-US" sz="1400" dirty="0" smtClean="0"/>
                        <a:t>Medium</a:t>
                      </a:r>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5370626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2492896"/>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endParaRPr lang="en-US" sz="1800" dirty="0" smtClean="0"/>
          </a:p>
          <a:p>
            <a:pPr marL="0" indent="0"/>
            <a:r>
              <a:rPr lang="en-US" sz="1600" b="1" u="sng" dirty="0" smtClean="0"/>
              <a:t>Pre-trade </a:t>
            </a:r>
            <a:r>
              <a:rPr lang="en-US" sz="1600" b="1" u="sng" dirty="0"/>
              <a:t>analysis </a:t>
            </a:r>
            <a:endParaRPr lang="en-US" sz="1600" b="1" u="sng" dirty="0" smtClean="0"/>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01008"/>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772816"/>
            <a:ext cx="8352928" cy="923330"/>
          </a:xfrm>
          <a:prstGeom prst="rect">
            <a:avLst/>
          </a:prstGeom>
          <a:noFill/>
        </p:spPr>
        <p:txBody>
          <a:bodyPr wrap="square" rtlCol="0">
            <a:spAutoFit/>
          </a:bodyPr>
          <a:lstStyle/>
          <a:p>
            <a:r>
              <a:rPr lang="en-US" dirty="0"/>
              <a:t>TCA is the study of trade prices to determine whether the trades were arranged at </a:t>
            </a:r>
            <a:r>
              <a:rPr lang="en-US" b="1" dirty="0">
                <a:solidFill>
                  <a:srgbClr val="0070C0"/>
                </a:solidFill>
              </a:rPr>
              <a:t>favorable prices </a:t>
            </a:r>
            <a:r>
              <a:rPr lang="en-US" dirty="0"/>
              <a:t>(buy low price and sell high price) or at </a:t>
            </a:r>
            <a:r>
              <a:rPr lang="en-US" b="1" dirty="0">
                <a:solidFill>
                  <a:srgbClr val="0070C0"/>
                </a:solidFill>
              </a:rPr>
              <a:t>best execution</a:t>
            </a:r>
          </a:p>
          <a:p>
            <a:endParaRPr lang="en-US" dirty="0"/>
          </a:p>
        </p:txBody>
      </p:sp>
    </p:spTree>
    <p:extLst>
      <p:ext uri="{BB962C8B-B14F-4D97-AF65-F5344CB8AC3E}">
        <p14:creationId xmlns:p14="http://schemas.microsoft.com/office/powerpoint/2010/main" val="979129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16521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smtClean="0"/>
              <a:t>Post trade analysis</a:t>
            </a:r>
            <a:r>
              <a:rPr lang="en-US" sz="1800" dirty="0" smtClean="0"/>
              <a:t> </a:t>
            </a:r>
          </a:p>
          <a:p>
            <a:pPr lvl="1">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3571620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0503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sectors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251520" y="2132856"/>
            <a:ext cx="8928992" cy="4248472"/>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53574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Do a switch trade </a:t>
            </a:r>
            <a:r>
              <a:rPr lang="en-US" altLang="zh-TW" sz="1800" dirty="0"/>
              <a:t>(</a:t>
            </a:r>
            <a:r>
              <a:rPr lang="zh-TW" altLang="en-US" sz="1800" dirty="0"/>
              <a:t>換馬</a:t>
            </a:r>
            <a:r>
              <a:rPr lang="en-US" altLang="zh-TW" sz="1800" dirty="0" smtClean="0"/>
              <a:t>) </a:t>
            </a:r>
            <a:r>
              <a:rPr lang="en-US" sz="1800" dirty="0" smtClean="0"/>
              <a:t>where </a:t>
            </a:r>
            <a:r>
              <a:rPr lang="en-US" sz="1800" b="1" dirty="0" smtClean="0">
                <a:solidFill>
                  <a:srgbClr val="0070C0"/>
                </a:solidFill>
              </a:rPr>
              <a:t>selling the over-value stock and buying 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Tree>
    <p:extLst>
      <p:ext uri="{BB962C8B-B14F-4D97-AF65-F5344CB8AC3E}">
        <p14:creationId xmlns:p14="http://schemas.microsoft.com/office/powerpoint/2010/main" val="33694179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“switching trade” </a:t>
            </a:r>
            <a:r>
              <a:rPr lang="en-US" sz="1800" dirty="0"/>
              <a:t>where to </a:t>
            </a:r>
            <a:r>
              <a:rPr lang="en-US" sz="1800" b="1" dirty="0">
                <a:solidFill>
                  <a:srgbClr val="0070C0"/>
                </a:solidFill>
              </a:rPr>
              <a:t>sell the over-value stock and buy the under-value stock </a:t>
            </a:r>
            <a:r>
              <a:rPr lang="en-US" sz="1800" dirty="0"/>
              <a:t>from the same </a:t>
            </a:r>
            <a:r>
              <a:rPr lang="en-US" sz="1800" dirty="0" smtClean="0"/>
              <a:t>sector</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Manage the execution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Can control which leg (usually sell </a:t>
            </a:r>
            <a:r>
              <a:rPr lang="en-US" sz="1800" dirty="0" smtClean="0"/>
              <a:t>side for </a:t>
            </a:r>
            <a:r>
              <a:rPr lang="en-US" sz="1800" b="1" dirty="0">
                <a:solidFill>
                  <a:srgbClr val="0070C0"/>
                </a:solidFill>
              </a:rPr>
              <a:t>Dollar </a:t>
            </a:r>
            <a:r>
              <a:rPr lang="en-US" sz="1800" b="1" dirty="0" smtClean="0">
                <a:solidFill>
                  <a:srgbClr val="0070C0"/>
                </a:solidFill>
              </a:rPr>
              <a:t>neutral</a:t>
            </a:r>
            <a:r>
              <a:rPr lang="en-US" sz="1800" dirty="0" smtClean="0"/>
              <a:t>) </a:t>
            </a:r>
            <a:r>
              <a:rPr lang="en-US" sz="1800" dirty="0"/>
              <a:t>to execute first. Also Short Sell side </a:t>
            </a:r>
            <a:r>
              <a:rPr lang="en-US" sz="1800" dirty="0" smtClean="0"/>
              <a:t>(</a:t>
            </a:r>
            <a:r>
              <a:rPr lang="en-US" sz="1800" i="1" dirty="0" smtClean="0">
                <a:solidFill>
                  <a:srgbClr val="00B050"/>
                </a:solidFill>
              </a:rPr>
              <a:t>why?</a:t>
            </a:r>
            <a:r>
              <a:rPr lang="en-US" sz="1800" dirty="0" smtClean="0"/>
              <a:t>) generally </a:t>
            </a:r>
            <a:r>
              <a:rPr lang="en-US" sz="1800" dirty="0"/>
              <a:t>needs to be executed </a:t>
            </a:r>
            <a:r>
              <a:rPr lang="en-US" sz="1800" dirty="0" smtClean="0"/>
              <a:t>first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Input ratio usually expressed as </a:t>
            </a:r>
            <a:r>
              <a:rPr lang="en-US" sz="1800" b="1" dirty="0">
                <a:solidFill>
                  <a:srgbClr val="0070C0"/>
                </a:solidFill>
              </a:rPr>
              <a:t>Buy/Sell &lt; </a:t>
            </a:r>
            <a:r>
              <a:rPr lang="en-US" sz="1800" b="1" dirty="0" smtClean="0">
                <a:solidFill>
                  <a:srgbClr val="0070C0"/>
                </a:solidFill>
              </a:rPr>
              <a:t>Ratio</a:t>
            </a:r>
            <a:endParaRPr lang="en-US" sz="1800" dirty="0"/>
          </a:p>
          <a:p>
            <a:endParaRPr lang="en-US" sz="1800" dirty="0" smtClean="0"/>
          </a:p>
        </p:txBody>
      </p:sp>
      <p:sp>
        <p:nvSpPr>
          <p:cNvPr id="2" name="TextBox 1"/>
          <p:cNvSpPr txBox="1"/>
          <p:nvPr/>
        </p:nvSpPr>
        <p:spPr>
          <a:xfrm>
            <a:off x="5940152" y="5157192"/>
            <a:ext cx="2417650" cy="461665"/>
          </a:xfrm>
          <a:prstGeom prst="rect">
            <a:avLst/>
          </a:prstGeom>
          <a:noFill/>
        </p:spPr>
        <p:txBody>
          <a:bodyPr wrap="none" rtlCol="0">
            <a:spAutoFit/>
          </a:bodyPr>
          <a:lstStyle/>
          <a:p>
            <a:r>
              <a:rPr lang="en-US" i="1" dirty="0">
                <a:solidFill>
                  <a:srgbClr val="00B050"/>
                </a:solidFill>
              </a:rPr>
              <a:t>(can we use “&gt;”)</a:t>
            </a:r>
          </a:p>
        </p:txBody>
      </p:sp>
    </p:spTree>
    <p:extLst>
      <p:ext uri="{BB962C8B-B14F-4D97-AF65-F5344CB8AC3E}">
        <p14:creationId xmlns:p14="http://schemas.microsoft.com/office/powerpoint/2010/main" val="40465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execution happens when the </a:t>
            </a:r>
            <a:r>
              <a:rPr lang="en-US" sz="1800" b="1" dirty="0" smtClean="0">
                <a:solidFill>
                  <a:srgbClr val="0070C0"/>
                </a:solidFill>
              </a:rPr>
              <a:t>specified ratio is met</a:t>
            </a:r>
            <a:r>
              <a:rPr lang="en-US" sz="1800" dirty="0" smtClean="0"/>
              <a:t>. It is when the </a:t>
            </a:r>
            <a:r>
              <a:rPr lang="en-US" sz="1800" b="1" dirty="0" smtClean="0">
                <a:solidFill>
                  <a:srgbClr val="0070C0"/>
                </a:solidFill>
              </a:rPr>
              <a:t>immediate execution price </a:t>
            </a:r>
            <a:r>
              <a:rPr lang="en-US" sz="1800" dirty="0" smtClean="0"/>
              <a:t>(i.e. Buy on Ask and Sell on Bid) is within the ratio</a:t>
            </a:r>
            <a:r>
              <a:rPr lang="en-US" sz="1800" dirty="0"/>
              <a:t>.</a:t>
            </a: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24130925"/>
              </p:ext>
            </p:extLst>
          </p:nvPr>
        </p:nvGraphicFramePr>
        <p:xfrm>
          <a:off x="1475656" y="4437112"/>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t>Buy</a:t>
                      </a:r>
                      <a:r>
                        <a:rPr lang="en-US" sz="1400" baseline="0" dirty="0" smtClean="0"/>
                        <a:t> @ Ask (10) and Sell @ Bid (20.1)</a:t>
                      </a:r>
                    </a:p>
                    <a:p>
                      <a:r>
                        <a:rPr lang="en-US" sz="1400" baseline="0" dirty="0" smtClean="0"/>
                        <a:t>10/20.1 = 0.4975 which is &lt; 0.5 and </a:t>
                      </a:r>
                      <a:r>
                        <a:rPr lang="en-US" sz="1400" baseline="0" dirty="0" smtClean="0">
                          <a:solidFill>
                            <a:srgbClr val="FF0000"/>
                          </a:solidFill>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20.1</a:t>
                      </a:r>
                      <a:endParaRPr lang="en-US" sz="1400" dirty="0"/>
                    </a:p>
                  </a:txBody>
                  <a:tcPr/>
                </a:tc>
                <a:tc>
                  <a:txBody>
                    <a:bodyPr/>
                    <a:lstStyle/>
                    <a:p>
                      <a:r>
                        <a:rPr lang="en-US" sz="1400" dirty="0" smtClean="0"/>
                        <a:t>20.2</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18044404"/>
              </p:ext>
            </p:extLst>
          </p:nvPr>
        </p:nvGraphicFramePr>
        <p:xfrm>
          <a:off x="1475656" y="2420888"/>
          <a:ext cx="6096000" cy="18440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t>Buy/Sell &lt; 0.5</a:t>
                      </a:r>
                    </a:p>
                    <a:p>
                      <a:r>
                        <a:rPr lang="en-US" sz="1400" dirty="0" smtClean="0"/>
                        <a:t>Buy</a:t>
                      </a:r>
                      <a:r>
                        <a:rPr lang="en-US" sz="1400" baseline="0" dirty="0" smtClean="0"/>
                        <a:t> @ Ask (10) and Sell @ Bid (20)</a:t>
                      </a:r>
                    </a:p>
                    <a:p>
                      <a:r>
                        <a:rPr lang="en-US" sz="1400" baseline="0" dirty="0" smtClean="0"/>
                        <a:t>10/20 = 0.5 which is </a:t>
                      </a:r>
                      <a:r>
                        <a:rPr lang="en-US" sz="1400" b="1" baseline="0" dirty="0" smtClean="0">
                          <a:solidFill>
                            <a:srgbClr val="FF0000"/>
                          </a:solidFill>
                        </a:rPr>
                        <a:t>NOT</a:t>
                      </a:r>
                      <a:r>
                        <a:rPr lang="en-US" sz="1400" baseline="0" dirty="0" smtClean="0"/>
                        <a:t> &lt; 0.5 and hence </a:t>
                      </a:r>
                      <a:r>
                        <a:rPr lang="en-US" sz="1400" b="1" kern="1200" baseline="0" dirty="0" smtClean="0">
                          <a:solidFill>
                            <a:srgbClr val="FF0000"/>
                          </a:solidFill>
                          <a:latin typeface="+mn-lt"/>
                          <a:ea typeface="+mn-ea"/>
                          <a:cs typeface="+mn-cs"/>
                        </a:rPr>
                        <a:t>NO</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spTree>
    <p:extLst>
      <p:ext uri="{BB962C8B-B14F-4D97-AF65-F5344CB8AC3E}">
        <p14:creationId xmlns:p14="http://schemas.microsoft.com/office/powerpoint/2010/main" val="8512203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Can use </a:t>
            </a:r>
            <a:r>
              <a:rPr lang="en-US" sz="1800" b="1" dirty="0" smtClean="0">
                <a:solidFill>
                  <a:srgbClr val="0070C0"/>
                </a:solidFill>
              </a:rPr>
              <a:t>bait </a:t>
            </a:r>
            <a:r>
              <a:rPr lang="en-US" sz="1800" b="1" dirty="0">
                <a:solidFill>
                  <a:srgbClr val="0070C0"/>
                </a:solidFill>
              </a:rPr>
              <a:t>order </a:t>
            </a:r>
            <a:r>
              <a:rPr lang="en-US" sz="1800" dirty="0" smtClean="0"/>
              <a:t>(either wait on bid or ask price) to improve the chance of execution. </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1519521274"/>
              </p:ext>
            </p:extLst>
          </p:nvPr>
        </p:nvGraphicFramePr>
        <p:xfrm>
          <a:off x="1475656" y="2420888"/>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solidFill>
                            <a:srgbClr val="FF0000"/>
                          </a:solidFill>
                        </a:rPr>
                        <a:t>Bait</a:t>
                      </a:r>
                      <a:r>
                        <a:rPr lang="en-US" sz="1400" baseline="0" dirty="0" smtClean="0">
                          <a:solidFill>
                            <a:srgbClr val="FF0000"/>
                          </a:solidFill>
                        </a:rPr>
                        <a:t> @ Bid (9.9) </a:t>
                      </a:r>
                      <a:r>
                        <a:rPr lang="en-US" sz="1400" baseline="0" dirty="0" smtClean="0"/>
                        <a:t>and once filled, Sell @ Bid (20)</a:t>
                      </a:r>
                    </a:p>
                    <a:p>
                      <a:r>
                        <a:rPr lang="en-US" sz="1400" baseline="0" dirty="0" smtClean="0"/>
                        <a:t>9.9/20 = 0.495 which is &lt; 0.5 and hence </a:t>
                      </a:r>
                      <a:r>
                        <a:rPr lang="en-US" sz="1400" b="1" kern="1200" baseline="0" dirty="0" smtClean="0">
                          <a:solidFill>
                            <a:srgbClr val="FF0000"/>
                          </a:solidFill>
                          <a:latin typeface="+mn-lt"/>
                          <a:ea typeface="+mn-ea"/>
                          <a:cs typeface="+mn-cs"/>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6120662"/>
              </p:ext>
            </p:extLst>
          </p:nvPr>
        </p:nvGraphicFramePr>
        <p:xfrm>
          <a:off x="1475656" y="4365104"/>
          <a:ext cx="6096000" cy="1630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r>
                        <a:rPr lang="en-US" sz="1400" dirty="0" smtClean="0">
                          <a:solidFill>
                            <a:srgbClr val="FF0000"/>
                          </a:solidFill>
                        </a:rPr>
                        <a:t>Bait</a:t>
                      </a:r>
                      <a:r>
                        <a:rPr lang="en-US" sz="1400" baseline="0" dirty="0" smtClean="0">
                          <a:solidFill>
                            <a:srgbClr val="FF0000"/>
                          </a:solidFill>
                        </a:rPr>
                        <a:t> @ Ask (20.1) </a:t>
                      </a:r>
                      <a:r>
                        <a:rPr lang="en-US" sz="1400" baseline="0" dirty="0" smtClean="0"/>
                        <a:t>and once filled, Buy @ Ask (10)</a:t>
                      </a:r>
                    </a:p>
                    <a:p>
                      <a:r>
                        <a:rPr lang="en-US" sz="1400" baseline="0" dirty="0" smtClean="0"/>
                        <a:t>10/20.1 = 0.498 which is &lt; 0.5 and hence </a:t>
                      </a:r>
                      <a:r>
                        <a:rPr lang="en-US" sz="1400" b="1" kern="1200" baseline="0" dirty="0" smtClean="0">
                          <a:solidFill>
                            <a:srgbClr val="FF0000"/>
                          </a:solidFill>
                          <a:latin typeface="+mn-lt"/>
                          <a:ea typeface="+mn-ea"/>
                          <a:cs typeface="+mn-cs"/>
                        </a:rPr>
                        <a:t>start</a:t>
                      </a:r>
                      <a:r>
                        <a:rPr lang="en-US" sz="1400" baseline="0" dirty="0" smtClean="0"/>
                        <a:t> execution</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ctr"/>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9.9</a:t>
                      </a:r>
                      <a:endParaRPr lang="en-US" sz="1400" dirty="0"/>
                    </a:p>
                  </a:txBody>
                  <a:tcPr/>
                </a:tc>
                <a:tc>
                  <a:txBody>
                    <a:bodyPr/>
                    <a:lstStyle/>
                    <a:p>
                      <a:r>
                        <a:rPr lang="en-US" sz="1400" dirty="0" smtClean="0"/>
                        <a:t>10</a:t>
                      </a:r>
                      <a:endParaRPr lang="en-US" sz="1400" dirty="0"/>
                    </a:p>
                  </a:txBody>
                  <a:tcPr/>
                </a:tc>
                <a:tc>
                  <a:txBody>
                    <a:bodyPr/>
                    <a:lstStyle/>
                    <a:p>
                      <a:endParaRPr lang="en-US" sz="1400" dirty="0"/>
                    </a:p>
                  </a:txBody>
                  <a:tcPr/>
                </a:tc>
                <a:tc>
                  <a:txBody>
                    <a:bodyPr/>
                    <a:lstStyle/>
                    <a:p>
                      <a:r>
                        <a:rPr lang="en-US" sz="1400" dirty="0" smtClean="0"/>
                        <a:t>20</a:t>
                      </a:r>
                      <a:endParaRPr lang="en-US" sz="1400" dirty="0"/>
                    </a:p>
                  </a:txBody>
                  <a:tcPr/>
                </a:tc>
                <a:tc>
                  <a:txBody>
                    <a:bodyPr/>
                    <a:lstStyle/>
                    <a:p>
                      <a:r>
                        <a:rPr lang="en-US" sz="1400" dirty="0" smtClean="0"/>
                        <a:t>20.1</a:t>
                      </a:r>
                      <a:endParaRPr lang="en-US" sz="1400" dirty="0"/>
                    </a:p>
                  </a:txBody>
                  <a:tcPr/>
                </a:tc>
              </a:tr>
            </a:tbl>
          </a:graphicData>
        </a:graphic>
      </p:graphicFrame>
      <p:sp>
        <p:nvSpPr>
          <p:cNvPr id="2" name="TextBox 1"/>
          <p:cNvSpPr txBox="1"/>
          <p:nvPr/>
        </p:nvSpPr>
        <p:spPr>
          <a:xfrm>
            <a:off x="1895455" y="1988840"/>
            <a:ext cx="4044697" cy="646331"/>
          </a:xfrm>
          <a:prstGeom prst="rect">
            <a:avLst/>
          </a:prstGeom>
          <a:noFill/>
        </p:spPr>
        <p:txBody>
          <a:bodyPr wrap="none" rtlCol="0">
            <a:spAutoFit/>
          </a:bodyPr>
          <a:lstStyle/>
          <a:p>
            <a:r>
              <a:rPr lang="en-US" sz="1800" i="1" dirty="0"/>
              <a:t>(</a:t>
            </a:r>
            <a:r>
              <a:rPr lang="en-US" sz="1800" i="1" dirty="0">
                <a:solidFill>
                  <a:srgbClr val="00B050"/>
                </a:solidFill>
              </a:rPr>
              <a:t>If both are ok, which one to choose?</a:t>
            </a:r>
            <a:r>
              <a:rPr lang="en-US" sz="1800" i="1" dirty="0"/>
              <a:t>)</a:t>
            </a:r>
          </a:p>
          <a:p>
            <a:endParaRPr lang="en-US" sz="1800" dirty="0"/>
          </a:p>
        </p:txBody>
      </p:sp>
    </p:spTree>
    <p:extLst>
      <p:ext uri="{BB962C8B-B14F-4D97-AF65-F5344CB8AC3E}">
        <p14:creationId xmlns:p14="http://schemas.microsoft.com/office/powerpoint/2010/main" val="214940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Price Ratio can be adopted for </a:t>
            </a:r>
            <a:r>
              <a:rPr lang="en-US" sz="1800" b="1" dirty="0" smtClean="0">
                <a:solidFill>
                  <a:srgbClr val="0070C0"/>
                </a:solidFill>
              </a:rPr>
              <a:t>Spread trade</a:t>
            </a:r>
            <a:r>
              <a:rPr lang="en-US" sz="1800" dirty="0" smtClean="0"/>
              <a:t> where the input is “Buy-Sell &lt; Spread”. One example use case is for trading the Stock vs “Stock Right”</a:t>
            </a:r>
            <a:endParaRPr lang="en-US" sz="1800" dirty="0"/>
          </a:p>
          <a:p>
            <a:endParaRPr lang="en-US" sz="1800" dirty="0" smtClean="0"/>
          </a:p>
          <a:p>
            <a:pPr>
              <a:buFont typeface="Arial" panose="020B0604020202020204" pitchFamily="34" charset="0"/>
              <a:buChar char="•"/>
            </a:pPr>
            <a:r>
              <a:rPr lang="en-US" sz="1800" dirty="0" smtClean="0"/>
              <a:t>Cross </a:t>
            </a:r>
            <a:r>
              <a:rPr lang="en-US" sz="1800" dirty="0"/>
              <a:t>market (A-H Pair) </a:t>
            </a:r>
            <a:r>
              <a:rPr lang="en-US" sz="1800" dirty="0" smtClean="0"/>
              <a:t>order needs </a:t>
            </a:r>
            <a:r>
              <a:rPr lang="en-US" sz="1800" b="1" dirty="0">
                <a:solidFill>
                  <a:srgbClr val="0070C0"/>
                </a:solidFill>
              </a:rPr>
              <a:t>FX </a:t>
            </a:r>
            <a:r>
              <a:rPr lang="en-US" sz="1800" b="1" dirty="0" smtClean="0">
                <a:solidFill>
                  <a:srgbClr val="0070C0"/>
                </a:solidFill>
              </a:rPr>
              <a:t>feed</a:t>
            </a:r>
            <a:r>
              <a:rPr lang="en-US" sz="1800" dirty="0" smtClean="0"/>
              <a:t> to convert the price ratio to same currency</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Additional parameters</a:t>
            </a:r>
            <a:r>
              <a:rPr lang="en-US" sz="1800" dirty="0" smtClean="0"/>
              <a:t>:</a:t>
            </a:r>
          </a:p>
          <a:p>
            <a:pPr lvl="1">
              <a:buFont typeface="Arial" panose="020B0604020202020204" pitchFamily="34" charset="0"/>
              <a:buChar char="•"/>
            </a:pPr>
            <a:r>
              <a:rPr lang="en-US" sz="1600" b="1" dirty="0" smtClean="0"/>
              <a:t>VWAP/TWAP</a:t>
            </a:r>
            <a:r>
              <a:rPr lang="en-US" sz="1600" dirty="0" smtClean="0"/>
              <a:t>: execute the ratio trade </a:t>
            </a:r>
            <a:r>
              <a:rPr lang="en-US" sz="1600" b="1" dirty="0" smtClean="0">
                <a:solidFill>
                  <a:srgbClr val="0070C0"/>
                </a:solidFill>
              </a:rPr>
              <a:t>gradually over the day </a:t>
            </a:r>
          </a:p>
          <a:p>
            <a:pPr lvl="1">
              <a:buFont typeface="Arial" panose="020B0604020202020204" pitchFamily="34" charset="0"/>
              <a:buChar char="•"/>
            </a:pPr>
            <a:r>
              <a:rPr lang="en-US" sz="1600" b="1" dirty="0" smtClean="0"/>
              <a:t>POV%</a:t>
            </a:r>
            <a:r>
              <a:rPr lang="en-US" sz="1600" dirty="0" smtClean="0"/>
              <a:t>: execute as fast as possible but still </a:t>
            </a:r>
            <a:r>
              <a:rPr lang="en-US" sz="1600" b="1" dirty="0" smtClean="0">
                <a:solidFill>
                  <a:srgbClr val="0070C0"/>
                </a:solidFill>
              </a:rPr>
              <a:t>within the volume constraints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solidFill>
                  <a:srgbClr val="0070C0"/>
                </a:solidFill>
              </a:rPr>
              <a:t> </a:t>
            </a:r>
            <a:r>
              <a:rPr lang="en-US" sz="1600" dirty="0" smtClean="0"/>
              <a:t>the order if the ratio (or spread) is </a:t>
            </a:r>
            <a:r>
              <a:rPr lang="en-US" sz="1600" b="1" dirty="0" smtClean="0">
                <a:solidFill>
                  <a:srgbClr val="0070C0"/>
                </a:solidFill>
              </a:rPr>
              <a:t>10% more ITM </a:t>
            </a:r>
            <a:r>
              <a:rPr lang="en-US" sz="1600" dirty="0" smtClean="0"/>
              <a:t>than the current market</a:t>
            </a:r>
          </a:p>
          <a:p>
            <a:pPr lvl="1">
              <a:buFont typeface="Arial" panose="020B0604020202020204" pitchFamily="34" charset="0"/>
              <a:buChar char="•"/>
            </a:pPr>
            <a:r>
              <a:rPr lang="en-US" sz="1600" b="1" dirty="0" smtClean="0">
                <a:solidFill>
                  <a:srgbClr val="0070C0"/>
                </a:solidFill>
              </a:rPr>
              <a:t>Warn</a:t>
            </a:r>
            <a:r>
              <a:rPr lang="en-US" sz="1600" dirty="0" smtClean="0">
                <a:solidFill>
                  <a:srgbClr val="0070C0"/>
                </a:solidFill>
              </a:rPr>
              <a:t> </a:t>
            </a:r>
            <a:r>
              <a:rPr lang="en-US" sz="1600" dirty="0" smtClean="0"/>
              <a:t>the order if the </a:t>
            </a:r>
            <a:r>
              <a:rPr lang="en-US" sz="1600" dirty="0"/>
              <a:t>ratio (or spread) is </a:t>
            </a:r>
            <a:r>
              <a:rPr lang="en-US" sz="1600" b="1" dirty="0">
                <a:solidFill>
                  <a:srgbClr val="0070C0"/>
                </a:solidFill>
              </a:rPr>
              <a:t>10% more </a:t>
            </a:r>
            <a:r>
              <a:rPr lang="en-US" sz="1600" b="1" dirty="0" smtClean="0">
                <a:solidFill>
                  <a:srgbClr val="0070C0"/>
                </a:solidFill>
              </a:rPr>
              <a:t>OTM </a:t>
            </a:r>
            <a:r>
              <a:rPr lang="en-US" sz="1600" dirty="0"/>
              <a:t>than the current market</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8577194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40866939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3039162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102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082"/>
          <a:stretch/>
        </p:blipFill>
        <p:spPr bwMode="auto">
          <a:xfrm>
            <a:off x="1043608" y="1772816"/>
            <a:ext cx="674389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705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2944255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15232264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1546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and Rules - Hours</a:t>
            </a:r>
            <a:endParaRPr lang="en-US" dirty="0"/>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660683205"/>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23798718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Auction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Open/Close </a:t>
            </a:r>
            <a:r>
              <a:rPr lang="en-US" sz="1800" dirty="0"/>
              <a:t>auction</a:t>
            </a:r>
          </a:p>
          <a:p>
            <a:pPr lvl="1">
              <a:buFont typeface="Arial" panose="020B0604020202020204" pitchFamily="34" charset="0"/>
              <a:buChar char="•"/>
            </a:pPr>
            <a:r>
              <a:rPr lang="en-US" sz="1600" dirty="0" smtClean="0"/>
              <a:t>Open </a:t>
            </a:r>
            <a:r>
              <a:rPr lang="en-US" sz="1600" dirty="0"/>
              <a:t>and </a:t>
            </a: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solidFill>
                  <a:srgbClr val="0070C0"/>
                </a:solidFill>
              </a:rPr>
              <a:t>Indicative</a:t>
            </a:r>
            <a:r>
              <a:rPr lang="en-US" sz="1600" dirty="0" smtClean="0">
                <a:solidFill>
                  <a:srgbClr val="0070C0"/>
                </a:solidFill>
              </a:rPr>
              <a:t> </a:t>
            </a:r>
            <a:r>
              <a:rPr lang="en-US" sz="1600" dirty="0" smtClean="0"/>
              <a:t>price &amp; volume (IEP &amp; IEV in HK) is chosen that </a:t>
            </a:r>
            <a:r>
              <a:rPr lang="en-US" sz="1600" dirty="0"/>
              <a:t>either </a:t>
            </a:r>
            <a:r>
              <a:rPr lang="en-US" sz="1600" dirty="0" smtClean="0"/>
              <a:t>maximize the execution quantity </a:t>
            </a:r>
            <a:r>
              <a:rPr lang="en-US" sz="1600" dirty="0"/>
              <a:t>or </a:t>
            </a:r>
            <a:r>
              <a:rPr lang="en-US" sz="1600" dirty="0" smtClean="0"/>
              <a:t>notional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Can use </a:t>
            </a:r>
            <a:r>
              <a:rPr lang="en-US" sz="1600" b="1" dirty="0">
                <a:solidFill>
                  <a:srgbClr val="0070C0"/>
                </a:solidFill>
              </a:rPr>
              <a:t>random</a:t>
            </a:r>
            <a:r>
              <a:rPr lang="en-US" sz="1600" dirty="0">
                <a:solidFill>
                  <a:srgbClr val="0070C0"/>
                </a:solidFill>
              </a:rPr>
              <a:t> </a:t>
            </a:r>
            <a:r>
              <a:rPr lang="en-US" sz="1600" dirty="0" smtClean="0"/>
              <a:t>opening/closing </a:t>
            </a:r>
            <a:r>
              <a:rPr lang="en-US" sz="1600" dirty="0"/>
              <a:t>time to prevent </a:t>
            </a:r>
            <a:r>
              <a:rPr lang="en-US" sz="1600" dirty="0" smtClean="0"/>
              <a:t>gaming</a:t>
            </a:r>
            <a:endParaRPr lang="en-US" sz="1600" dirty="0"/>
          </a:p>
        </p:txBody>
      </p:sp>
    </p:spTree>
    <p:extLst>
      <p:ext uri="{BB962C8B-B14F-4D97-AF65-F5344CB8AC3E}">
        <p14:creationId xmlns:p14="http://schemas.microsoft.com/office/powerpoint/2010/main" val="18087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HK Closing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0070C0"/>
                </a:solidFill>
                <a:hlinkClick r:id="rId4"/>
              </a:rPr>
              <a:t>random closing</a:t>
            </a:r>
            <a:endParaRPr lang="en-US" sz="1800" b="1" dirty="0" smtClean="0">
              <a:solidFill>
                <a:srgbClr val="0070C0"/>
              </a:solidFill>
            </a:endParaRPr>
          </a:p>
          <a:p>
            <a:r>
              <a:rPr lang="en-US" sz="1600" dirty="0" smtClean="0"/>
              <a:t>	(Note: auction market order seems unnecessary)</a:t>
            </a:r>
            <a:endParaRPr lang="en-US" sz="1600" dirty="0"/>
          </a:p>
          <a:p>
            <a:pPr>
              <a:buFont typeface="Arial" panose="020B0604020202020204" pitchFamily="34" charset="0"/>
              <a:buNone/>
            </a:pP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19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Short Sell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a:t>
            </a:r>
            <a:r>
              <a:rPr lang="en-US" sz="1800" dirty="0" smtClean="0"/>
              <a:t>stock </a:t>
            </a:r>
            <a:r>
              <a:rPr lang="en-US" sz="1800" b="1" dirty="0" smtClean="0">
                <a:solidFill>
                  <a:srgbClr val="0070C0"/>
                </a:solidFill>
              </a:rPr>
              <a:t>borrow arrangement</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Tree>
    <p:extLst>
      <p:ext uri="{BB962C8B-B14F-4D97-AF65-F5344CB8AC3E}">
        <p14:creationId xmlns:p14="http://schemas.microsoft.com/office/powerpoint/2010/main" val="2562606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Exchange and Rules - </a:t>
            </a:r>
            <a:r>
              <a:rPr lang="en-US" dirty="0" smtClean="0"/>
              <a:t>Trade</a:t>
            </a:r>
            <a:endParaRPr lang="en-US" dirty="0"/>
          </a:p>
        </p:txBody>
      </p:sp>
      <p:sp>
        <p:nvSpPr>
          <p:cNvPr id="7" name="Content Placeholder 1"/>
          <p:cNvSpPr txBox="1">
            <a:spLocks/>
          </p:cNvSpPr>
          <p:nvPr/>
        </p:nvSpPr>
        <p:spPr>
          <a:xfrm>
            <a:off x="395536" y="1556792"/>
            <a:ext cx="849694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Trade type: </a:t>
            </a:r>
            <a:r>
              <a:rPr lang="en-US" sz="1600" dirty="0" smtClean="0"/>
              <a:t>the nature of the execution. Most importantly is to determine if it happens </a:t>
            </a:r>
            <a:r>
              <a:rPr lang="en-US" sz="1600" b="1" dirty="0" smtClean="0">
                <a:solidFill>
                  <a:srgbClr val="0070C0"/>
                </a:solidFill>
              </a:rPr>
              <a:t>on-exchange or </a:t>
            </a:r>
            <a:r>
              <a:rPr lang="en-US" sz="1600" b="1" dirty="0" smtClean="0">
                <a:solidFill>
                  <a:srgbClr val="FF0000"/>
                </a:solidFill>
              </a:rPr>
              <a:t>off-exchange</a:t>
            </a:r>
            <a:r>
              <a:rPr lang="en-US" sz="1600" b="1" dirty="0" smtClean="0">
                <a:solidFill>
                  <a:srgbClr val="0070C0"/>
                </a:solidFill>
              </a:rPr>
              <a:t> </a:t>
            </a:r>
            <a:r>
              <a:rPr lang="en-US" sz="1600" dirty="0" smtClean="0"/>
              <a:t>(e.g. block crossing trade). HK example below:</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720371276"/>
              </p:ext>
            </p:extLst>
          </p:nvPr>
        </p:nvGraphicFramePr>
        <p:xfrm>
          <a:off x="899592" y="2142489"/>
          <a:ext cx="7632848" cy="3518759"/>
        </p:xfrm>
        <a:graphic>
          <a:graphicData uri="http://schemas.openxmlformats.org/drawingml/2006/table">
            <a:tbl>
              <a:tblPr>
                <a:tableStyleId>{5C22544A-7EE6-4342-B048-85BDC9FD1C3A}</a:tableStyleId>
              </a:tblPr>
              <a:tblGrid>
                <a:gridCol w="490183"/>
                <a:gridCol w="7142665"/>
              </a:tblGrid>
              <a:tr h="352820">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2820">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4" name="TextBox 3"/>
          <p:cNvSpPr txBox="1"/>
          <p:nvPr/>
        </p:nvSpPr>
        <p:spPr>
          <a:xfrm>
            <a:off x="611560" y="5902533"/>
            <a:ext cx="6076746" cy="338554"/>
          </a:xfrm>
          <a:prstGeom prst="rect">
            <a:avLst/>
          </a:prstGeom>
          <a:noFill/>
        </p:spPr>
        <p:txBody>
          <a:bodyPr wrap="square" rtlCol="0">
            <a:spAutoFit/>
          </a:bodyPr>
          <a:lstStyle/>
          <a:p>
            <a:r>
              <a:rPr lang="en-US" sz="1600" dirty="0" smtClean="0">
                <a:solidFill>
                  <a:srgbClr val="00B050"/>
                </a:solidFill>
              </a:rPr>
              <a:t>Volume tracking </a:t>
            </a:r>
            <a:r>
              <a:rPr lang="en-US" sz="1600" dirty="0" err="1" smtClean="0">
                <a:solidFill>
                  <a:srgbClr val="00B050"/>
                </a:solidFill>
              </a:rPr>
              <a:t>Algo</a:t>
            </a:r>
            <a:r>
              <a:rPr lang="en-US" sz="1600" dirty="0" smtClean="0">
                <a:solidFill>
                  <a:srgbClr val="00B050"/>
                </a:solidFill>
              </a:rPr>
              <a:t> (e.g. POV) count which trade type? </a:t>
            </a:r>
            <a:endParaRPr lang="en-US" sz="1600" dirty="0">
              <a:solidFill>
                <a:srgbClr val="00B050"/>
              </a:solidFill>
            </a:endParaRPr>
          </a:p>
        </p:txBody>
      </p:sp>
      <p:sp>
        <p:nvSpPr>
          <p:cNvPr id="6" name="Oval 5"/>
          <p:cNvSpPr/>
          <p:nvPr/>
        </p:nvSpPr>
        <p:spPr bwMode="auto">
          <a:xfrm>
            <a:off x="755576" y="2564904"/>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Oval 7"/>
          <p:cNvSpPr/>
          <p:nvPr/>
        </p:nvSpPr>
        <p:spPr bwMode="auto">
          <a:xfrm>
            <a:off x="755576" y="285293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755576" y="314096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751434" y="371703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4581128"/>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01317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721768" y="422108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721768" y="537321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128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animBg="1"/>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Lot &amp; Tick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t</a:t>
            </a:r>
            <a:r>
              <a:rPr lang="en-US" sz="1600" dirty="0" smtClean="0"/>
              <a:t>he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In SG, it’s always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4037228050"/>
              </p:ext>
            </p:extLst>
          </p:nvPr>
        </p:nvGraphicFramePr>
        <p:xfrm>
          <a:off x="2411760" y="3622923"/>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a:effectLst/>
                        </a:rPr>
                        <a:t>0.01</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40732786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301432682"/>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34743018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865</TotalTime>
  <Words>7605</Words>
  <Application>Microsoft Office PowerPoint</Application>
  <PresentationFormat>On-screen Show (4:3)</PresentationFormat>
  <Paragraphs>1440</Paragraphs>
  <Slides>110</Slides>
  <Notes>21</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Clarity</vt:lpstr>
      <vt:lpstr> Algorithmic and  High-Frequency Trading Algorithmic Trading Strategies </vt:lpstr>
      <vt:lpstr>My Background</vt:lpstr>
      <vt:lpstr>My Work</vt:lpstr>
      <vt:lpstr>My Work</vt:lpstr>
      <vt:lpstr>Course Content</vt:lpstr>
      <vt:lpstr>Approach</vt:lpstr>
      <vt:lpstr>Assessment</vt:lpstr>
      <vt:lpstr>Google Colab</vt:lpstr>
      <vt:lpstr>History of trading</vt:lpstr>
      <vt:lpstr>History of trading</vt:lpstr>
      <vt:lpstr>Major Event: 1987-10-19 Black Monday </vt:lpstr>
      <vt:lpstr>Major Event: 2010-05-06 Flash Crash</vt:lpstr>
      <vt:lpstr>Industrial Practice – Biz </vt:lpstr>
      <vt:lpstr>Industrial Practice – Biz </vt:lpstr>
      <vt:lpstr>Industrial Practice – Players </vt:lpstr>
      <vt:lpstr>Industrial Practice – Players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Signals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vt:lpstr>
      <vt:lpstr>Basic Market Micro-structure</vt:lpstr>
      <vt:lpstr>Type 1: Reduce Signalling Algos</vt:lpstr>
      <vt:lpstr>Algo - Stealth</vt:lpstr>
      <vt:lpstr>Algo - Stealth</vt:lpstr>
      <vt:lpstr>Algo - Stealth</vt:lpstr>
      <vt:lpstr>Algo - Iceberg and Peg</vt:lpstr>
      <vt:lpstr>Type 2: Benchmark Algos</vt:lpstr>
      <vt:lpstr>Algo - POV</vt:lpstr>
      <vt:lpstr>Algo - POV</vt:lpstr>
      <vt:lpstr>Algo - POV</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TWAP </vt:lpstr>
      <vt:lpstr>Algo – VWAP &amp; TWAP </vt:lpstr>
      <vt:lpstr>Algo - Implementation Shortfall</vt:lpstr>
      <vt:lpstr>Algo - Implementation Shortfall</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vt:lpstr>
      <vt:lpstr>Transaction Cost Analysis</vt:lpstr>
      <vt:lpstr>Transaction Cost Analysis</vt:lpstr>
      <vt:lpstr>Type 3: Multi-legs or Portfolio Algos</vt:lpstr>
      <vt:lpstr>PowerPoint Presentation</vt:lpstr>
      <vt:lpstr>PowerPoint Presentation</vt:lpstr>
      <vt:lpstr>Algo - Pair</vt:lpstr>
      <vt:lpstr>Algo - Pair</vt:lpstr>
      <vt:lpstr>Algo - Pair</vt:lpstr>
      <vt:lpstr>Algo - Pair</vt:lpstr>
      <vt:lpstr>Algo - Market Making</vt:lpstr>
      <vt:lpstr>Algo - Market Making</vt:lpstr>
      <vt:lpstr>Algo - Market Making</vt:lpstr>
      <vt:lpstr>Algo - Market Making</vt:lpstr>
      <vt:lpstr>Algo - Market Making</vt:lpstr>
      <vt:lpstr>Exchange and Rules - Hours</vt:lpstr>
      <vt:lpstr>Exchange and Rules - Auction</vt:lpstr>
      <vt:lpstr>Exchange and Rules – HK Closing</vt:lpstr>
      <vt:lpstr>Exchange and Rules – Short Sell </vt:lpstr>
      <vt:lpstr>Exchange and Rules - Trade</vt:lpstr>
      <vt:lpstr>Exchange and Rules - Lot &amp; Tick </vt:lpstr>
      <vt:lpstr>Exchange and Rules – Price Range  </vt:lpstr>
      <vt:lpstr>Exchange and Rules - Volatility  </vt:lpstr>
      <vt:lpstr>Exchange and Rules – HK</vt:lpstr>
      <vt:lpstr>Exchange and Rules - Highlights</vt:lpstr>
      <vt:lpstr>Exchange and Rules - Highlights</vt:lpstr>
      <vt:lpstr>Error &amp; Risk Control</vt:lpstr>
      <vt:lpstr>Error &amp; Risk Control</vt:lpstr>
      <vt:lpstr>Error &amp; Risk Control</vt:lpstr>
      <vt:lpstr>Dark Pool and Internal Crossing</vt:lpstr>
      <vt:lpstr>Dark Pool and Internal Crossing</vt:lpstr>
      <vt:lpstr>Dark Pool and Internal Crossing</vt:lpstr>
      <vt:lpstr>Co-location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51</cp:revision>
  <dcterms:created xsi:type="dcterms:W3CDTF">2019-12-25T09:41:43Z</dcterms:created>
  <dcterms:modified xsi:type="dcterms:W3CDTF">2020-01-11T11:18:47Z</dcterms:modified>
</cp:coreProperties>
</file>